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3060">
          <p15:clr>
            <a:srgbClr val="9AA0A6"/>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jofKz0y84Gqx7NLXa/1GBWrIiFm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3"/>
  </p:normalViewPr>
  <p:slideViewPr>
    <p:cSldViewPr snapToGrid="0">
      <p:cViewPr varScale="1">
        <p:scale>
          <a:sx n="120" d="100"/>
          <a:sy n="120" d="100"/>
        </p:scale>
        <p:origin x="200" y="760"/>
      </p:cViewPr>
      <p:guideLst>
        <p:guide orient="horz" pos="1620"/>
        <p:guide pos="2880"/>
        <p:guide orient="horz" pos="30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khanacademy.org/science/biology/human-biology/neuron-nervous-system/a/the-membrane-potentia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1" name="Google Shape;18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Answer: A</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6" name="Google Shape;18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Jenny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ecaea274e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gecaea274e1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A slightly more complicated question for after students learn about channel inactivation: </a:t>
            </a:r>
            <a:r>
              <a:rPr lang="en" sz="1800">
                <a:solidFill>
                  <a:srgbClr val="595959"/>
                </a:solidFill>
              </a:rPr>
              <a:t>What would happen if Kv channels cannot open during the action potential? Draw the action potential shape.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8" name="Google Shape;19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ecaea274e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ecaea274e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Will</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Jenny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Will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0" name="Google Shape;12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Will</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a:solidFill>
                  <a:srgbClr val="595959"/>
                </a:solidFill>
              </a:rPr>
              <a:t>Jenny Note that membrane has to be permeable to ions.</a:t>
            </a:r>
            <a:endParaRPr sz="1800">
              <a:solidFill>
                <a:srgbClr val="595959"/>
              </a:solidFill>
            </a:endParaRPr>
          </a:p>
          <a:p>
            <a:pPr marL="0" lvl="0" indent="0" algn="l" rtl="0">
              <a:lnSpc>
                <a:spcPct val="115000"/>
              </a:lnSpc>
              <a:spcBef>
                <a:spcPts val="1200"/>
              </a:spcBef>
              <a:spcAft>
                <a:spcPts val="1200"/>
              </a:spcAft>
              <a:buClr>
                <a:schemeClr val="dk1"/>
              </a:buClr>
              <a:buSzPts val="1100"/>
              <a:buFont typeface="Arial"/>
              <a:buNone/>
            </a:pPr>
            <a:r>
              <a:rPr lang="en" sz="1800" u="sng">
                <a:solidFill>
                  <a:srgbClr val="0097A7"/>
                </a:solidFill>
                <a:hlinkClick r:id="rId3">
                  <a:extLst>
                    <a:ext uri="{A12FA001-AC4F-418D-AE19-62706E023703}">
                      <ahyp:hlinkClr xmlns:ahyp="http://schemas.microsoft.com/office/drawing/2018/hyperlinkcolor" val="tx"/>
                    </a:ext>
                  </a:extLst>
                </a:hlinkClick>
              </a:rPr>
              <a:t>https://www.khanacademy.org/science/biology/human-biology/neuron-nervous-system/a/the-membrane-potential</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4" name="Google Shape;13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341630" algn="l" rtl="0">
              <a:lnSpc>
                <a:spcPct val="100000"/>
              </a:lnSpc>
              <a:spcBef>
                <a:spcPts val="0"/>
              </a:spcBef>
              <a:spcAft>
                <a:spcPts val="0"/>
              </a:spcAft>
              <a:buClr>
                <a:srgbClr val="202124"/>
              </a:buClr>
              <a:buSzPts val="1780"/>
              <a:buFont typeface="Arial"/>
              <a:buChar char="-"/>
            </a:pPr>
            <a:r>
              <a:rPr lang="en" sz="1779">
                <a:solidFill>
                  <a:srgbClr val="202124"/>
                </a:solidFill>
                <a:highlight>
                  <a:schemeClr val="lt1"/>
                </a:highlight>
                <a:latin typeface="Arial"/>
                <a:ea typeface="Arial"/>
                <a:cs typeface="Arial"/>
                <a:sym typeface="Arial"/>
              </a:rPr>
              <a:t>Jenny</a:t>
            </a:r>
            <a:endParaRPr sz="1779">
              <a:solidFill>
                <a:srgbClr val="202124"/>
              </a:solidFill>
              <a:highlight>
                <a:schemeClr val="lt1"/>
              </a:highlight>
              <a:latin typeface="Arial"/>
              <a:ea typeface="Arial"/>
              <a:cs typeface="Arial"/>
              <a:sym typeface="Arial"/>
            </a:endParaRPr>
          </a:p>
          <a:p>
            <a:pPr marL="457200" lvl="0" indent="-341630" algn="l" rtl="0">
              <a:lnSpc>
                <a:spcPct val="100000"/>
              </a:lnSpc>
              <a:spcBef>
                <a:spcPts val="0"/>
              </a:spcBef>
              <a:spcAft>
                <a:spcPts val="0"/>
              </a:spcAft>
              <a:buClr>
                <a:srgbClr val="202124"/>
              </a:buClr>
              <a:buSzPts val="1780"/>
              <a:buFont typeface="Arial"/>
              <a:buChar char="-"/>
            </a:pPr>
            <a:r>
              <a:rPr lang="en" sz="1779">
                <a:solidFill>
                  <a:srgbClr val="202124"/>
                </a:solidFill>
                <a:highlight>
                  <a:schemeClr val="lt1"/>
                </a:highlight>
                <a:latin typeface="Arial"/>
                <a:ea typeface="Arial"/>
                <a:cs typeface="Arial"/>
                <a:sym typeface="Arial"/>
              </a:rPr>
              <a:t>The equilibrium potential for an ion is calculated with the Nernst equation, which takes into account ion concentration in and out of the neuron, and assumes it’s the only permeable ion</a:t>
            </a:r>
            <a:endParaRPr sz="1779">
              <a:solidFill>
                <a:srgbClr val="202124"/>
              </a:solidFill>
              <a:highlight>
                <a:schemeClr val="lt1"/>
              </a:highlight>
              <a:latin typeface="Arial"/>
              <a:ea typeface="Arial"/>
              <a:cs typeface="Arial"/>
              <a:sym typeface="Arial"/>
            </a:endParaRPr>
          </a:p>
          <a:p>
            <a:pPr marL="457200" lvl="0" indent="-341630" algn="l" rtl="0">
              <a:lnSpc>
                <a:spcPct val="100000"/>
              </a:lnSpc>
              <a:spcBef>
                <a:spcPts val="0"/>
              </a:spcBef>
              <a:spcAft>
                <a:spcPts val="0"/>
              </a:spcAft>
              <a:buClr>
                <a:srgbClr val="202124"/>
              </a:buClr>
              <a:buSzPts val="1780"/>
              <a:buFont typeface="Arial"/>
              <a:buChar char="-"/>
            </a:pPr>
            <a:r>
              <a:rPr lang="en" sz="1779">
                <a:solidFill>
                  <a:srgbClr val="202124"/>
                </a:solidFill>
                <a:highlight>
                  <a:schemeClr val="lt1"/>
                </a:highlight>
                <a:latin typeface="Arial"/>
                <a:ea typeface="Arial"/>
                <a:cs typeface="Arial"/>
                <a:sym typeface="Arial"/>
              </a:rPr>
              <a:t>The ion will go down its concentration gradient, pushing the membrane potential towards its equilibrium potential / happy place</a:t>
            </a:r>
            <a:endParaRPr sz="1779">
              <a:solidFill>
                <a:srgbClr val="202124"/>
              </a:solidFill>
              <a:highlight>
                <a:schemeClr val="lt1"/>
              </a:highlight>
              <a:latin typeface="Arial"/>
              <a:ea typeface="Arial"/>
              <a:cs typeface="Arial"/>
              <a:sym typeface="Arial"/>
            </a:endParaRPr>
          </a:p>
          <a:p>
            <a:pPr marL="457200" lvl="0" indent="-341630" algn="l" rtl="0">
              <a:lnSpc>
                <a:spcPct val="100000"/>
              </a:lnSpc>
              <a:spcBef>
                <a:spcPts val="0"/>
              </a:spcBef>
              <a:spcAft>
                <a:spcPts val="0"/>
              </a:spcAft>
              <a:buClr>
                <a:srgbClr val="202124"/>
              </a:buClr>
              <a:buSzPts val="1780"/>
              <a:buFont typeface="Arial"/>
              <a:buChar char="-"/>
            </a:pPr>
            <a:r>
              <a:rPr lang="en" sz="1779">
                <a:solidFill>
                  <a:srgbClr val="202124"/>
                </a:solidFill>
                <a:highlight>
                  <a:schemeClr val="lt1"/>
                </a:highlight>
                <a:latin typeface="Arial"/>
                <a:ea typeface="Arial"/>
                <a:cs typeface="Arial"/>
                <a:sym typeface="Arial"/>
              </a:rPr>
              <a:t>At the equilibrium potential, there is zero net movement across the membrane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6" name="Google Shape;15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Jenny</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1" name="Google Shape;16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Will</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2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1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2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2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2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2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2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Xxp6oponwk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jamboard.google.com/d/1qOn24VMpZk5nROrIoiXy_OZARMnFrN9Oi1ZXMyqwIEk/viewer?ts=6059fd79&amp;f=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p>
            <a:pPr marL="0" lvl="0" indent="0" algn="ctr" rtl="0">
              <a:lnSpc>
                <a:spcPct val="100000"/>
              </a:lnSpc>
              <a:spcBef>
                <a:spcPts val="0"/>
              </a:spcBef>
              <a:spcAft>
                <a:spcPts val="0"/>
              </a:spcAft>
              <a:buSzPts val="5200"/>
              <a:buNone/>
            </a:pPr>
            <a:r>
              <a:rPr lang="en"/>
              <a:t>Understanding the </a:t>
            </a:r>
            <a:endParaRPr/>
          </a:p>
          <a:p>
            <a:pPr marL="0" lvl="0" indent="0" algn="ctr" rtl="0">
              <a:lnSpc>
                <a:spcPct val="100000"/>
              </a:lnSpc>
              <a:spcBef>
                <a:spcPts val="0"/>
              </a:spcBef>
              <a:spcAft>
                <a:spcPts val="0"/>
              </a:spcAft>
              <a:buSzPts val="5200"/>
              <a:buNone/>
            </a:pPr>
            <a:r>
              <a:rPr lang="en"/>
              <a:t>Action Potential</a:t>
            </a:r>
            <a:endParaRPr/>
          </a:p>
        </p:txBody>
      </p:sp>
      <p:sp>
        <p:nvSpPr>
          <p:cNvPr id="55" name="Google Shape;55;p1"/>
          <p:cNvSpPr txBox="1">
            <a:spLocks noGrp="1"/>
          </p:cNvSpPr>
          <p:nvPr>
            <p:ph type="subTitle" idx="1"/>
          </p:nvPr>
        </p:nvSpPr>
        <p:spPr>
          <a:xfrm>
            <a:off x="311700" y="3072675"/>
            <a:ext cx="8520600" cy="16176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2800"/>
              <a:buNone/>
            </a:pPr>
            <a:r>
              <a:rPr lang="en"/>
              <a:t>Will Johnson and Ni Feng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0"/>
          <p:cNvSpPr txBox="1">
            <a:spLocks noGrp="1"/>
          </p:cNvSpPr>
          <p:nvPr>
            <p:ph type="body" idx="1"/>
          </p:nvPr>
        </p:nvSpPr>
        <p:spPr>
          <a:xfrm>
            <a:off x="311700" y="1026075"/>
            <a:ext cx="8520600" cy="34164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1800"/>
              <a:buNone/>
            </a:pPr>
            <a:r>
              <a:rPr lang="en" sz="2100">
                <a:solidFill>
                  <a:srgbClr val="000000"/>
                </a:solidFill>
              </a:rPr>
              <a:t>Optional think-pair-share question:</a:t>
            </a:r>
            <a:endParaRPr sz="2100">
              <a:solidFill>
                <a:srgbClr val="000000"/>
              </a:solidFill>
            </a:endParaRPr>
          </a:p>
          <a:p>
            <a:pPr marL="457200" lvl="0" indent="0" algn="l" rtl="0">
              <a:lnSpc>
                <a:spcPct val="100000"/>
              </a:lnSpc>
              <a:spcBef>
                <a:spcPts val="0"/>
              </a:spcBef>
              <a:spcAft>
                <a:spcPts val="0"/>
              </a:spcAft>
              <a:buSzPts val="1800"/>
              <a:buNone/>
            </a:pPr>
            <a:r>
              <a:rPr lang="en">
                <a:solidFill>
                  <a:srgbClr val="000000"/>
                </a:solidFill>
              </a:rPr>
              <a:t>If the neuron is permeable to ion X but not Y at rest, then the neuron’s resting membrane potential is:</a:t>
            </a:r>
            <a:br>
              <a:rPr lang="en">
                <a:solidFill>
                  <a:srgbClr val="000000"/>
                </a:solidFill>
              </a:rPr>
            </a:br>
            <a:r>
              <a:rPr lang="en">
                <a:solidFill>
                  <a:srgbClr val="000000"/>
                </a:solidFill>
              </a:rPr>
              <a:t>	A. Equal to ion X’s equilibrium potential</a:t>
            </a:r>
            <a:endParaRPr>
              <a:solidFill>
                <a:srgbClr val="000000"/>
              </a:solidFill>
            </a:endParaRPr>
          </a:p>
          <a:p>
            <a:pPr marL="457200" lvl="0" indent="0" algn="l" rtl="0">
              <a:lnSpc>
                <a:spcPct val="100000"/>
              </a:lnSpc>
              <a:spcBef>
                <a:spcPts val="0"/>
              </a:spcBef>
              <a:spcAft>
                <a:spcPts val="0"/>
              </a:spcAft>
              <a:buSzPts val="1800"/>
              <a:buNone/>
            </a:pPr>
            <a:r>
              <a:rPr lang="en">
                <a:solidFill>
                  <a:srgbClr val="000000"/>
                </a:solidFill>
              </a:rPr>
              <a:t>	B. Equal to ion Y’s equilibrium potential</a:t>
            </a:r>
            <a:endParaRPr>
              <a:solidFill>
                <a:srgbClr val="000000"/>
              </a:solidFill>
            </a:endParaRPr>
          </a:p>
          <a:p>
            <a:pPr marL="0" lvl="0" indent="0" algn="l" rtl="0">
              <a:lnSpc>
                <a:spcPct val="115000"/>
              </a:lnSpc>
              <a:spcBef>
                <a:spcPts val="0"/>
              </a:spcBef>
              <a:spcAft>
                <a:spcPts val="1200"/>
              </a:spcAft>
              <a:buSzPts val="1800"/>
              <a:buNone/>
            </a:pP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Group discussions</a:t>
            </a:r>
            <a:endParaRPr/>
          </a:p>
        </p:txBody>
      </p:sp>
      <p:sp>
        <p:nvSpPr>
          <p:cNvPr id="189" name="Google Shape;189;p1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457200" lvl="0" indent="-342900" algn="l" rtl="0">
              <a:lnSpc>
                <a:spcPct val="115000"/>
              </a:lnSpc>
              <a:spcBef>
                <a:spcPts val="0"/>
              </a:spcBef>
              <a:spcAft>
                <a:spcPts val="0"/>
              </a:spcAft>
              <a:buSzPts val="1800"/>
              <a:buChar char="-"/>
            </a:pPr>
            <a:r>
              <a:rPr lang="en"/>
              <a:t>Please get in groups of 3-4 and work through the discussion question associated with your group number. Designate one person as the note taker, another as the person to report back to the main group. [15min]</a:t>
            </a:r>
            <a:endParaRPr/>
          </a:p>
          <a:p>
            <a:pPr marL="457200" lvl="0" indent="-342900" algn="l" rtl="0">
              <a:lnSpc>
                <a:spcPct val="115000"/>
              </a:lnSpc>
              <a:spcBef>
                <a:spcPts val="0"/>
              </a:spcBef>
              <a:spcAft>
                <a:spcPts val="0"/>
              </a:spcAft>
              <a:buSzPts val="1800"/>
              <a:buChar char="-"/>
            </a:pPr>
            <a:r>
              <a:rPr lang="en"/>
              <a:t>Groups representatives will take turns to describe their questions and answers, with a minute of follow up questions from the audience. [30min]</a:t>
            </a:r>
            <a:endParaRPr/>
          </a:p>
          <a:p>
            <a:pPr marL="457200" lvl="0" indent="0" algn="l" rtl="0">
              <a:lnSpc>
                <a:spcPct val="115000"/>
              </a:lnSpc>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ecaea274e1_0_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Group discussion questions</a:t>
            </a:r>
            <a:endParaRPr/>
          </a:p>
        </p:txBody>
      </p:sp>
      <p:sp>
        <p:nvSpPr>
          <p:cNvPr id="195" name="Google Shape;195;gecaea274e1_0_0"/>
          <p:cNvSpPr txBox="1">
            <a:spLocks noGrp="1"/>
          </p:cNvSpPr>
          <p:nvPr>
            <p:ph type="body" idx="1"/>
          </p:nvPr>
        </p:nvSpPr>
        <p:spPr>
          <a:xfrm>
            <a:off x="311700" y="1152475"/>
            <a:ext cx="8520600" cy="3801900"/>
          </a:xfrm>
          <a:prstGeom prst="rect">
            <a:avLst/>
          </a:prstGeom>
          <a:noFill/>
          <a:ln>
            <a:noFill/>
          </a:ln>
        </p:spPr>
        <p:txBody>
          <a:bodyPr spcFirstLastPara="1" wrap="square" lIns="91425" tIns="91425" rIns="91425" bIns="91425" anchor="t" anchorCtr="0">
            <a:normAutofit/>
          </a:bodyPr>
          <a:lstStyle/>
          <a:p>
            <a:pPr marL="457200" lvl="0" indent="-342900" algn="l" rtl="0">
              <a:lnSpc>
                <a:spcPct val="115000"/>
              </a:lnSpc>
              <a:spcBef>
                <a:spcPts val="1200"/>
              </a:spcBef>
              <a:spcAft>
                <a:spcPts val="0"/>
              </a:spcAft>
              <a:buSzPts val="1800"/>
              <a:buAutoNum type="arabicPeriod"/>
            </a:pPr>
            <a:r>
              <a:rPr lang="en"/>
              <a:t>Using the same action potential diagram: calculate Cl- equilibrium potential and draw it as a line across the action potential. Next, discuss how Cl- ions will behave if Cl- channels open, and how it will impact the membrane potential. </a:t>
            </a:r>
            <a:endParaRPr i="1"/>
          </a:p>
          <a:p>
            <a:pPr marL="457200" lvl="0" indent="-342900" algn="l" rtl="0">
              <a:lnSpc>
                <a:spcPct val="115000"/>
              </a:lnSpc>
              <a:spcBef>
                <a:spcPts val="0"/>
              </a:spcBef>
              <a:spcAft>
                <a:spcPts val="0"/>
              </a:spcAft>
              <a:buSzPts val="1800"/>
              <a:buAutoNum type="arabicPeriod"/>
            </a:pPr>
            <a:r>
              <a:rPr lang="en"/>
              <a:t>Glial cell resting membrane potential is equal to the equilibrium potential of K+, what does this mean?</a:t>
            </a:r>
            <a:endParaRPr/>
          </a:p>
          <a:p>
            <a:pPr marL="457200" lvl="0" indent="-342900" algn="l" rtl="0">
              <a:lnSpc>
                <a:spcPct val="115000"/>
              </a:lnSpc>
              <a:spcBef>
                <a:spcPts val="0"/>
              </a:spcBef>
              <a:spcAft>
                <a:spcPts val="0"/>
              </a:spcAft>
              <a:buSzPts val="1800"/>
              <a:buAutoNum type="arabicPeriod"/>
            </a:pPr>
            <a:r>
              <a:rPr lang="en"/>
              <a:t>In neurons, resting membrane potential is slightly more positive than the Keq, what does that mean, how would you test your hypothesis? </a:t>
            </a:r>
            <a:endParaRPr i="1"/>
          </a:p>
          <a:p>
            <a:pPr marL="457200" lvl="0" indent="-342900" algn="l" rtl="0">
              <a:lnSpc>
                <a:spcPct val="115000"/>
              </a:lnSpc>
              <a:spcBef>
                <a:spcPts val="0"/>
              </a:spcBef>
              <a:spcAft>
                <a:spcPts val="0"/>
              </a:spcAft>
              <a:buSzPts val="1800"/>
              <a:buAutoNum type="arabicPeriod"/>
            </a:pPr>
            <a:r>
              <a:rPr lang="en"/>
              <a:t>What happens if K+ channels open first, then Na+ channels? Draw the resulting action potential shape.</a:t>
            </a:r>
            <a:endParaRPr i="1"/>
          </a:p>
          <a:p>
            <a:pPr marL="457200" lvl="0" indent="0" algn="l" rtl="0">
              <a:lnSpc>
                <a:spcPct val="115000"/>
              </a:lnSpc>
              <a:spcBef>
                <a:spcPts val="120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Answers</a:t>
            </a:r>
            <a:endParaRPr/>
          </a:p>
        </p:txBody>
      </p:sp>
      <p:sp>
        <p:nvSpPr>
          <p:cNvPr id="201" name="Google Shape;201;p12"/>
          <p:cNvSpPr txBox="1">
            <a:spLocks noGrp="1"/>
          </p:cNvSpPr>
          <p:nvPr>
            <p:ph type="body" idx="1"/>
          </p:nvPr>
        </p:nvSpPr>
        <p:spPr>
          <a:xfrm>
            <a:off x="311700" y="1152475"/>
            <a:ext cx="8520600" cy="3801900"/>
          </a:xfrm>
          <a:prstGeom prst="rect">
            <a:avLst/>
          </a:prstGeom>
          <a:noFill/>
          <a:ln>
            <a:noFill/>
          </a:ln>
        </p:spPr>
        <p:txBody>
          <a:bodyPr spcFirstLastPara="1" wrap="square" lIns="91425" tIns="91425" rIns="91425" bIns="91425" anchor="t" anchorCtr="0">
            <a:normAutofit fontScale="85000" lnSpcReduction="10000"/>
          </a:bodyPr>
          <a:lstStyle/>
          <a:p>
            <a:pPr marL="0" lvl="0" indent="0" algn="l" rtl="0">
              <a:lnSpc>
                <a:spcPct val="115000"/>
              </a:lnSpc>
              <a:spcBef>
                <a:spcPts val="1200"/>
              </a:spcBef>
              <a:spcAft>
                <a:spcPts val="0"/>
              </a:spcAft>
              <a:buSzPct val="129032"/>
              <a:buNone/>
            </a:pPr>
            <a:r>
              <a:rPr lang="en"/>
              <a:t>Using the same action potential diagram: calculate Cl- equilibrium potential and draw it as a line across the action potential. Next, discuss how Cl- ions will behave if Cl- channels open, and how it will impact the membrane potential. </a:t>
            </a:r>
            <a:r>
              <a:rPr lang="en" i="1"/>
              <a:t>(It will go inside the neuron because its concentration is higher outside, and it would hyperpolarize the neuron or silence/inhibit it).</a:t>
            </a:r>
            <a:endParaRPr i="1"/>
          </a:p>
          <a:p>
            <a:pPr marL="0" lvl="0" indent="0" algn="l" rtl="0">
              <a:lnSpc>
                <a:spcPct val="115000"/>
              </a:lnSpc>
              <a:spcBef>
                <a:spcPts val="1200"/>
              </a:spcBef>
              <a:spcAft>
                <a:spcPts val="0"/>
              </a:spcAft>
              <a:buSzPct val="129032"/>
              <a:buNone/>
            </a:pPr>
            <a:r>
              <a:rPr lang="en"/>
              <a:t>Glial cell resting membrane potential is equal to the equilibrium potential of K+, what does this mean? </a:t>
            </a:r>
            <a:r>
              <a:rPr lang="en" i="1"/>
              <a:t>(It means that the only conducting ion is K+ at rest; only K+ channels are open at rest)</a:t>
            </a:r>
            <a:endParaRPr i="1"/>
          </a:p>
          <a:p>
            <a:pPr marL="0" lvl="0" indent="0" algn="l" rtl="0">
              <a:lnSpc>
                <a:spcPct val="115000"/>
              </a:lnSpc>
              <a:spcBef>
                <a:spcPts val="1200"/>
              </a:spcBef>
              <a:spcAft>
                <a:spcPts val="0"/>
              </a:spcAft>
              <a:buSzPct val="129032"/>
              <a:buNone/>
            </a:pPr>
            <a:r>
              <a:rPr lang="en"/>
              <a:t>In neurons, resting membrane potential is slightly more positive than the Keq, what does that mean, how would you test your hypothesis? </a:t>
            </a:r>
            <a:r>
              <a:rPr lang="en" i="1"/>
              <a:t>(It means that in neurons, K+ is not the only conducting ion. I would test what other ions are passing through the membrane by using selective channel blockers, and see if the resting membrane potential changes.)</a:t>
            </a:r>
            <a:endParaRPr i="1"/>
          </a:p>
          <a:p>
            <a:pPr marL="0" lvl="0" indent="0" algn="l" rtl="0">
              <a:lnSpc>
                <a:spcPct val="115000"/>
              </a:lnSpc>
              <a:spcBef>
                <a:spcPts val="1200"/>
              </a:spcBef>
              <a:spcAft>
                <a:spcPts val="0"/>
              </a:spcAft>
              <a:buSzPct val="129032"/>
              <a:buNone/>
            </a:pPr>
            <a:r>
              <a:rPr lang="en"/>
              <a:t>What happens if K+ channels open first, then Na+ channels? Draw the resulting action potential shape </a:t>
            </a:r>
            <a:r>
              <a:rPr lang="en" i="1"/>
              <a:t>(It would be inverted!</a:t>
            </a:r>
            <a:endParaRPr i="1"/>
          </a:p>
          <a:p>
            <a:pPr marL="0" lvl="0" indent="0" algn="l" rtl="0">
              <a:lnSpc>
                <a:spcPct val="115000"/>
              </a:lnSpc>
              <a:spcBef>
                <a:spcPts val="1200"/>
              </a:spcBef>
              <a:spcAft>
                <a:spcPts val="1200"/>
              </a:spcAft>
              <a:buSzPct val="129032"/>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gecaea274e1_0_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Muddiest point</a:t>
            </a:r>
            <a:endParaRPr/>
          </a:p>
        </p:txBody>
      </p:sp>
      <p:sp>
        <p:nvSpPr>
          <p:cNvPr id="207" name="Google Shape;207;gecaea274e1_0_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Please spend 5 min to write down the “muddiest point” from this lecture</a:t>
            </a:r>
            <a:endParaRPr/>
          </a:p>
          <a:p>
            <a:pPr marL="0" lvl="0" indent="0" algn="l" rtl="0">
              <a:spcBef>
                <a:spcPts val="0"/>
              </a:spcBef>
              <a:spcAft>
                <a:spcPts val="0"/>
              </a:spcAft>
              <a:buNone/>
            </a:pPr>
            <a:endParaRPr/>
          </a:p>
        </p:txBody>
      </p:sp>
      <p:pic>
        <p:nvPicPr>
          <p:cNvPr id="208" name="Google Shape;208;gecaea274e1_0_5"/>
          <p:cNvPicPr preferRelativeResize="0"/>
          <p:nvPr/>
        </p:nvPicPr>
        <p:blipFill>
          <a:blip r:embed="rId3">
            <a:alphaModFix/>
          </a:blip>
          <a:stretch>
            <a:fillRect/>
          </a:stretch>
        </p:blipFill>
        <p:spPr>
          <a:xfrm>
            <a:off x="3081470" y="1662375"/>
            <a:ext cx="2471850" cy="32476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2"/>
          <p:cNvSpPr txBox="1">
            <a:spLocks noGrp="1"/>
          </p:cNvSpPr>
          <p:nvPr>
            <p:ph type="ctrTitle"/>
          </p:nvPr>
        </p:nvSpPr>
        <p:spPr>
          <a:xfrm>
            <a:off x="311708" y="268150"/>
            <a:ext cx="8520600" cy="2052600"/>
          </a:xfrm>
          <a:prstGeom prst="rect">
            <a:avLst/>
          </a:prstGeom>
          <a:noFill/>
          <a:ln>
            <a:noFill/>
          </a:ln>
        </p:spPr>
        <p:txBody>
          <a:bodyPr spcFirstLastPara="1" wrap="square" lIns="91425" tIns="91425" rIns="91425" bIns="91425" anchor="b" anchorCtr="0">
            <a:normAutofit/>
          </a:bodyPr>
          <a:lstStyle/>
          <a:p>
            <a:pPr marL="0" lvl="0" indent="0" algn="ctr" rtl="0">
              <a:lnSpc>
                <a:spcPct val="100000"/>
              </a:lnSpc>
              <a:spcBef>
                <a:spcPts val="0"/>
              </a:spcBef>
              <a:spcAft>
                <a:spcPts val="0"/>
              </a:spcAft>
              <a:buSzPts val="5200"/>
              <a:buNone/>
            </a:pPr>
            <a:r>
              <a:rPr lang="en"/>
              <a:t>Learning goal</a:t>
            </a:r>
            <a:endParaRPr/>
          </a:p>
        </p:txBody>
      </p:sp>
      <p:sp>
        <p:nvSpPr>
          <p:cNvPr id="61" name="Google Shape;61;p2"/>
          <p:cNvSpPr txBox="1">
            <a:spLocks noGrp="1"/>
          </p:cNvSpPr>
          <p:nvPr>
            <p:ph type="subTitle" idx="1"/>
          </p:nvPr>
        </p:nvSpPr>
        <p:spPr>
          <a:xfrm>
            <a:off x="311700" y="2571750"/>
            <a:ext cx="8520600" cy="79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 sz="2300">
                <a:solidFill>
                  <a:schemeClr val="dk1"/>
                </a:solidFill>
                <a:latin typeface="Arial"/>
                <a:ea typeface="Arial"/>
                <a:cs typeface="Arial"/>
                <a:sym typeface="Arial"/>
              </a:rPr>
              <a:t>Students will understand what drives action potentials in neurons.</a:t>
            </a:r>
            <a:endParaRPr sz="2300">
              <a:solidFill>
                <a:schemeClr val="dk1"/>
              </a:solidFill>
              <a:latin typeface="Arial"/>
              <a:ea typeface="Arial"/>
              <a:cs typeface="Arial"/>
              <a:sym typeface="Arial"/>
            </a:endParaRPr>
          </a:p>
          <a:p>
            <a:pPr marL="0" lvl="0" indent="0" algn="ctr" rtl="0">
              <a:lnSpc>
                <a:spcPct val="100000"/>
              </a:lnSpc>
              <a:spcBef>
                <a:spcPts val="0"/>
              </a:spcBef>
              <a:spcAft>
                <a:spcPts val="0"/>
              </a:spcAft>
              <a:buClr>
                <a:schemeClr val="dk1"/>
              </a:buClr>
              <a:buSzPts val="1100"/>
              <a:buFont typeface="Arial"/>
              <a:buNone/>
            </a:pPr>
            <a:endParaRPr sz="2300">
              <a:solidFill>
                <a:schemeClr val="dk1"/>
              </a:solidFill>
              <a:latin typeface="Arial"/>
              <a:ea typeface="Arial"/>
              <a:cs typeface="Arial"/>
              <a:sym typeface="Arial"/>
            </a:endParaRPr>
          </a:p>
          <a:p>
            <a:pPr marL="0" lvl="0" indent="0" algn="ctr" rtl="0">
              <a:lnSpc>
                <a:spcPct val="100000"/>
              </a:lnSpc>
              <a:spcBef>
                <a:spcPts val="0"/>
              </a:spcBef>
              <a:spcAft>
                <a:spcPts val="0"/>
              </a:spcAft>
              <a:buClr>
                <a:schemeClr val="dk1"/>
              </a:buClr>
              <a:buSzPts val="1100"/>
              <a:buFont typeface="Arial"/>
              <a:buNone/>
            </a:pPr>
            <a:endParaRPr sz="2300">
              <a:solidFill>
                <a:schemeClr val="dk1"/>
              </a:solidFill>
              <a:latin typeface="Arial"/>
              <a:ea typeface="Arial"/>
              <a:cs typeface="Arial"/>
              <a:sym typeface="Arial"/>
            </a:endParaRPr>
          </a:p>
          <a:p>
            <a:pPr marL="0" lvl="0" indent="0" algn="ctr" rtl="0">
              <a:lnSpc>
                <a:spcPct val="100000"/>
              </a:lnSpc>
              <a:spcBef>
                <a:spcPts val="0"/>
              </a:spcBef>
              <a:spcAft>
                <a:spcPts val="0"/>
              </a:spcAft>
              <a:buClr>
                <a:schemeClr val="dk1"/>
              </a:buClr>
              <a:buSzPts val="1100"/>
              <a:buFont typeface="Arial"/>
              <a:buNone/>
            </a:pPr>
            <a:endParaRPr sz="2300">
              <a:solidFill>
                <a:schemeClr val="dk1"/>
              </a:solidFill>
              <a:latin typeface="Arial"/>
              <a:ea typeface="Arial"/>
              <a:cs typeface="Arial"/>
              <a:sym typeface="Arial"/>
            </a:endParaRPr>
          </a:p>
          <a:p>
            <a:pPr marL="0" lvl="0" indent="0" algn="ctr" rtl="0">
              <a:lnSpc>
                <a:spcPct val="100000"/>
              </a:lnSpc>
              <a:spcBef>
                <a:spcPts val="0"/>
              </a:spcBef>
              <a:spcAft>
                <a:spcPts val="0"/>
              </a:spcAft>
              <a:buClr>
                <a:schemeClr val="dk1"/>
              </a:buClr>
              <a:buSzPts val="1100"/>
              <a:buFont typeface="Arial"/>
              <a:buNone/>
            </a:pPr>
            <a:endParaRPr sz="2300">
              <a:solidFill>
                <a:schemeClr val="dk1"/>
              </a:solidFill>
              <a:latin typeface="Arial"/>
              <a:ea typeface="Arial"/>
              <a:cs typeface="Arial"/>
              <a:sym typeface="Arial"/>
            </a:endParaRPr>
          </a:p>
          <a:p>
            <a:pPr marL="0" lvl="0" indent="0" algn="ctr" rtl="0">
              <a:lnSpc>
                <a:spcPct val="100000"/>
              </a:lnSpc>
              <a:spcBef>
                <a:spcPts val="0"/>
              </a:spcBef>
              <a:spcAft>
                <a:spcPts val="0"/>
              </a:spcAft>
              <a:buClr>
                <a:schemeClr val="dk1"/>
              </a:buClr>
              <a:buSzPts val="1100"/>
              <a:buFont typeface="Arial"/>
              <a:buNone/>
            </a:pPr>
            <a:endParaRPr sz="2300">
              <a:solidFill>
                <a:schemeClr val="dk1"/>
              </a:solidFill>
              <a:latin typeface="Arial"/>
              <a:ea typeface="Arial"/>
              <a:cs typeface="Arial"/>
              <a:sym typeface="Arial"/>
            </a:endParaRPr>
          </a:p>
          <a:p>
            <a:pPr marL="0" lvl="0" indent="0" algn="ctr" rtl="0">
              <a:lnSpc>
                <a:spcPct val="100000"/>
              </a:lnSpc>
              <a:spcBef>
                <a:spcPts val="0"/>
              </a:spcBef>
              <a:spcAft>
                <a:spcPts val="0"/>
              </a:spcAft>
              <a:buSzPts val="2800"/>
              <a:buNone/>
            </a:pPr>
            <a:endParaRPr sz="4000" b="1"/>
          </a:p>
        </p:txBody>
      </p:sp>
      <p:sp>
        <p:nvSpPr>
          <p:cNvPr id="62" name="Google Shape;62;p2"/>
          <p:cNvSpPr txBox="1">
            <a:spLocks noGrp="1"/>
          </p:cNvSpPr>
          <p:nvPr>
            <p:ph type="subTitle" idx="1"/>
          </p:nvPr>
        </p:nvSpPr>
        <p:spPr>
          <a:xfrm>
            <a:off x="1234950" y="3960700"/>
            <a:ext cx="6674100" cy="79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sz="2300">
                <a:solidFill>
                  <a:schemeClr val="dk1"/>
                </a:solidFill>
                <a:latin typeface="Arial"/>
                <a:ea typeface="Arial"/>
                <a:cs typeface="Arial"/>
                <a:sym typeface="Arial"/>
              </a:rPr>
              <a:t>Before this class, students will have watched a video introducing action potentials in neurons.</a:t>
            </a:r>
            <a:endParaRPr sz="4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3"/>
          <p:cNvSpPr txBox="1">
            <a:spLocks noGrp="1"/>
          </p:cNvSpPr>
          <p:nvPr>
            <p:ph type="title"/>
          </p:nvPr>
        </p:nvSpPr>
        <p:spPr>
          <a:xfrm>
            <a:off x="0" y="0"/>
            <a:ext cx="8520600" cy="572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02948"/>
              <a:buNone/>
            </a:pPr>
            <a:r>
              <a:rPr lang="en" sz="3022"/>
              <a:t>Learning objectives </a:t>
            </a:r>
            <a:endParaRPr sz="3022"/>
          </a:p>
          <a:p>
            <a:pPr marL="0" lvl="0" indent="0" algn="l" rtl="0">
              <a:lnSpc>
                <a:spcPct val="100000"/>
              </a:lnSpc>
              <a:spcBef>
                <a:spcPts val="0"/>
              </a:spcBef>
              <a:spcAft>
                <a:spcPts val="0"/>
              </a:spcAft>
              <a:buSzPct val="111111"/>
              <a:buNone/>
            </a:pPr>
            <a:endParaRPr/>
          </a:p>
          <a:p>
            <a:pPr marL="0" lvl="0" indent="0" algn="l" rtl="0">
              <a:lnSpc>
                <a:spcPct val="100000"/>
              </a:lnSpc>
              <a:spcBef>
                <a:spcPts val="0"/>
              </a:spcBef>
              <a:spcAft>
                <a:spcPts val="0"/>
              </a:spcAft>
              <a:buSzPct val="111111"/>
              <a:buNone/>
            </a:pPr>
            <a:r>
              <a:rPr lang="en"/>
              <a:t>Students will be able to:</a:t>
            </a:r>
            <a:endParaRPr/>
          </a:p>
        </p:txBody>
      </p:sp>
      <p:grpSp>
        <p:nvGrpSpPr>
          <p:cNvPr id="68" name="Google Shape;68;p3"/>
          <p:cNvGrpSpPr/>
          <p:nvPr/>
        </p:nvGrpSpPr>
        <p:grpSpPr>
          <a:xfrm>
            <a:off x="5225620" y="187570"/>
            <a:ext cx="2901502" cy="4130889"/>
            <a:chOff x="2490800" y="-713050"/>
            <a:chExt cx="3596755" cy="5120725"/>
          </a:xfrm>
        </p:grpSpPr>
        <p:sp>
          <p:nvSpPr>
            <p:cNvPr id="69" name="Google Shape;69;p3"/>
            <p:cNvSpPr/>
            <p:nvPr/>
          </p:nvSpPr>
          <p:spPr>
            <a:xfrm>
              <a:off x="2490800" y="1344975"/>
              <a:ext cx="1119600" cy="3062700"/>
            </a:xfrm>
            <a:prstGeom prst="rect">
              <a:avLst/>
            </a:prstGeom>
            <a:solidFill>
              <a:srgbClr val="CC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highlight>
                  <a:srgbClr val="F4CCCC"/>
                </a:highlight>
                <a:latin typeface="Arial"/>
                <a:ea typeface="Arial"/>
                <a:cs typeface="Arial"/>
                <a:sym typeface="Arial"/>
              </a:endParaRPr>
            </a:p>
          </p:txBody>
        </p:sp>
        <p:sp>
          <p:nvSpPr>
            <p:cNvPr id="70" name="Google Shape;70;p3"/>
            <p:cNvSpPr txBox="1"/>
            <p:nvPr/>
          </p:nvSpPr>
          <p:spPr>
            <a:xfrm rot="-1799802">
              <a:off x="2558962" y="165875"/>
              <a:ext cx="3648963" cy="496095"/>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Resting membrane potential</a:t>
              </a:r>
              <a:endParaRPr sz="1400" b="0" i="0" u="none" strike="noStrike" cap="none">
                <a:solidFill>
                  <a:srgbClr val="000000"/>
                </a:solidFill>
                <a:latin typeface="Arial"/>
                <a:ea typeface="Arial"/>
                <a:cs typeface="Arial"/>
                <a:sym typeface="Arial"/>
              </a:endParaRPr>
            </a:p>
          </p:txBody>
        </p:sp>
      </p:grpSp>
      <p:grpSp>
        <p:nvGrpSpPr>
          <p:cNvPr id="71" name="Google Shape;71;p3"/>
          <p:cNvGrpSpPr/>
          <p:nvPr/>
        </p:nvGrpSpPr>
        <p:grpSpPr>
          <a:xfrm>
            <a:off x="6128801" y="501225"/>
            <a:ext cx="2284603" cy="3817234"/>
            <a:chOff x="3610400" y="-324238"/>
            <a:chExt cx="2832035" cy="4731913"/>
          </a:xfrm>
        </p:grpSpPr>
        <p:sp>
          <p:nvSpPr>
            <p:cNvPr id="72" name="Google Shape;72;p3"/>
            <p:cNvSpPr/>
            <p:nvPr/>
          </p:nvSpPr>
          <p:spPr>
            <a:xfrm>
              <a:off x="3610400" y="1344975"/>
              <a:ext cx="614700" cy="3062700"/>
            </a:xfrm>
            <a:prstGeom prst="rect">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 name="Google Shape;73;p3"/>
            <p:cNvSpPr txBox="1"/>
            <p:nvPr/>
          </p:nvSpPr>
          <p:spPr>
            <a:xfrm rot="-1799796">
              <a:off x="3639427" y="360287"/>
              <a:ext cx="2871295" cy="496095"/>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Depolarization</a:t>
              </a:r>
              <a:endParaRPr sz="1400" b="0" i="0" u="none" strike="noStrike" cap="none">
                <a:solidFill>
                  <a:srgbClr val="000000"/>
                </a:solidFill>
                <a:latin typeface="Arial"/>
                <a:ea typeface="Arial"/>
                <a:cs typeface="Arial"/>
                <a:sym typeface="Arial"/>
              </a:endParaRPr>
            </a:p>
          </p:txBody>
        </p:sp>
      </p:grpSp>
      <p:grpSp>
        <p:nvGrpSpPr>
          <p:cNvPr id="74" name="Google Shape;74;p3"/>
          <p:cNvGrpSpPr/>
          <p:nvPr/>
        </p:nvGrpSpPr>
        <p:grpSpPr>
          <a:xfrm>
            <a:off x="6624679" y="501225"/>
            <a:ext cx="2576770" cy="3817234"/>
            <a:chOff x="4225100" y="-324238"/>
            <a:chExt cx="3194210" cy="4731913"/>
          </a:xfrm>
        </p:grpSpPr>
        <p:sp>
          <p:nvSpPr>
            <p:cNvPr id="75" name="Google Shape;75;p3"/>
            <p:cNvSpPr/>
            <p:nvPr/>
          </p:nvSpPr>
          <p:spPr>
            <a:xfrm>
              <a:off x="4225100" y="1344975"/>
              <a:ext cx="1427100" cy="30627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3"/>
            <p:cNvSpPr txBox="1"/>
            <p:nvPr/>
          </p:nvSpPr>
          <p:spPr>
            <a:xfrm rot="-1799796">
              <a:off x="4616302" y="360287"/>
              <a:ext cx="2871295" cy="496095"/>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Repolarization</a:t>
              </a:r>
              <a:endParaRPr sz="1400" b="0" i="0" u="none" strike="noStrike" cap="none">
                <a:solidFill>
                  <a:srgbClr val="000000"/>
                </a:solidFill>
                <a:latin typeface="Arial"/>
                <a:ea typeface="Arial"/>
                <a:cs typeface="Arial"/>
                <a:sym typeface="Arial"/>
              </a:endParaRPr>
            </a:p>
          </p:txBody>
        </p:sp>
      </p:grpSp>
      <p:pic>
        <p:nvPicPr>
          <p:cNvPr id="77" name="Google Shape;77;p3"/>
          <p:cNvPicPr preferRelativeResize="0"/>
          <p:nvPr/>
        </p:nvPicPr>
        <p:blipFill rotWithShape="1">
          <a:blip r:embed="rId3">
            <a:alphaModFix/>
          </a:blip>
          <a:srcRect t="25261" r="15332"/>
          <a:stretch/>
        </p:blipFill>
        <p:spPr>
          <a:xfrm>
            <a:off x="4197300" y="1675800"/>
            <a:ext cx="4524277" cy="2795599"/>
          </a:xfrm>
          <a:prstGeom prst="rect">
            <a:avLst/>
          </a:prstGeom>
          <a:noFill/>
          <a:ln>
            <a:noFill/>
          </a:ln>
        </p:spPr>
      </p:pic>
      <p:sp>
        <p:nvSpPr>
          <p:cNvPr id="78" name="Google Shape;78;p3"/>
          <p:cNvSpPr txBox="1"/>
          <p:nvPr/>
        </p:nvSpPr>
        <p:spPr>
          <a:xfrm>
            <a:off x="5038999" y="4405800"/>
            <a:ext cx="33264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Time (ms)</a:t>
            </a:r>
            <a:endParaRPr sz="1400" b="0" i="0" u="none" strike="noStrike" cap="none">
              <a:solidFill>
                <a:srgbClr val="000000"/>
              </a:solidFill>
              <a:latin typeface="Arial"/>
              <a:ea typeface="Arial"/>
              <a:cs typeface="Arial"/>
              <a:sym typeface="Arial"/>
            </a:endParaRPr>
          </a:p>
        </p:txBody>
      </p:sp>
      <p:sp>
        <p:nvSpPr>
          <p:cNvPr id="79" name="Google Shape;79;p3"/>
          <p:cNvSpPr txBox="1"/>
          <p:nvPr/>
        </p:nvSpPr>
        <p:spPr>
          <a:xfrm>
            <a:off x="177200" y="1577600"/>
            <a:ext cx="4272000" cy="2893800"/>
          </a:xfrm>
          <a:prstGeom prst="rect">
            <a:avLst/>
          </a:prstGeom>
          <a:noFill/>
          <a:ln>
            <a:noFill/>
          </a:ln>
        </p:spPr>
        <p:txBody>
          <a:bodyPr spcFirstLastPara="1" wrap="square" lIns="91425" tIns="91425" rIns="91425" bIns="91425" anchor="t" anchorCtr="0">
            <a:spAutoFit/>
          </a:bodyPr>
          <a:lstStyle/>
          <a:p>
            <a:pPr marL="457200" marR="0" lvl="0" indent="-330200" algn="l" rtl="0">
              <a:lnSpc>
                <a:spcPct val="100000"/>
              </a:lnSpc>
              <a:spcBef>
                <a:spcPts val="0"/>
              </a:spcBef>
              <a:spcAft>
                <a:spcPts val="0"/>
              </a:spcAft>
              <a:buClr>
                <a:srgbClr val="000000"/>
              </a:buClr>
              <a:buSzPts val="1600"/>
              <a:buFont typeface="Arial"/>
              <a:buChar char="●"/>
            </a:pPr>
            <a:r>
              <a:rPr lang="en" sz="1600" b="0" i="0" u="none" strike="noStrike" cap="none">
                <a:solidFill>
                  <a:srgbClr val="000000"/>
                </a:solidFill>
                <a:latin typeface="Arial"/>
                <a:ea typeface="Arial"/>
                <a:cs typeface="Arial"/>
                <a:sym typeface="Arial"/>
              </a:rPr>
              <a:t>Definite equilibrium potential</a:t>
            </a:r>
            <a:endParaRPr sz="1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chemeClr val="dk1"/>
              </a:solidFill>
              <a:latin typeface="Arial"/>
              <a:ea typeface="Arial"/>
              <a:cs typeface="Arial"/>
              <a:sym typeface="Arial"/>
            </a:endParaRPr>
          </a:p>
          <a:p>
            <a:pPr marL="457200" marR="0" lvl="0" indent="-330200" algn="l" rtl="0">
              <a:lnSpc>
                <a:spcPct val="100000"/>
              </a:lnSpc>
              <a:spcBef>
                <a:spcPts val="0"/>
              </a:spcBef>
              <a:spcAft>
                <a:spcPts val="0"/>
              </a:spcAft>
              <a:buClr>
                <a:srgbClr val="000000"/>
              </a:buClr>
              <a:buSzPts val="1600"/>
              <a:buFont typeface="Arial"/>
              <a:buChar char="●"/>
            </a:pPr>
            <a:r>
              <a:rPr lang="en" sz="1600" b="0" i="0" u="none" strike="noStrike" cap="none">
                <a:solidFill>
                  <a:schemeClr val="dk1"/>
                </a:solidFill>
                <a:latin typeface="Arial"/>
                <a:ea typeface="Arial"/>
                <a:cs typeface="Arial"/>
                <a:sym typeface="Arial"/>
              </a:rPr>
              <a:t>Calculate equilibrium potential for an ion given its concentration in and out of the neuron</a:t>
            </a:r>
            <a:endParaRPr sz="16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000000"/>
              </a:solidFill>
              <a:latin typeface="Arial"/>
              <a:ea typeface="Arial"/>
              <a:cs typeface="Arial"/>
              <a:sym typeface="Arial"/>
            </a:endParaRPr>
          </a:p>
          <a:p>
            <a:pPr marL="457200" marR="0" lvl="0" indent="-330200" algn="l" rtl="0">
              <a:lnSpc>
                <a:spcPct val="100000"/>
              </a:lnSpc>
              <a:spcBef>
                <a:spcPts val="0"/>
              </a:spcBef>
              <a:spcAft>
                <a:spcPts val="0"/>
              </a:spcAft>
              <a:buClr>
                <a:srgbClr val="000000"/>
              </a:buClr>
              <a:buSzPts val="1600"/>
              <a:buFont typeface="Arial"/>
              <a:buChar char="●"/>
            </a:pPr>
            <a:r>
              <a:rPr lang="en" sz="1600" b="0" i="0" u="none" strike="noStrike" cap="none">
                <a:solidFill>
                  <a:srgbClr val="000000"/>
                </a:solidFill>
                <a:latin typeface="Arial"/>
                <a:ea typeface="Arial"/>
                <a:cs typeface="Arial"/>
                <a:sym typeface="Arial"/>
              </a:rPr>
              <a:t>Understand ionic movements that contribute to membrane potential at each stage of the action potential</a:t>
            </a:r>
            <a:endParaRPr sz="16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600"/>
              <a:buFont typeface="Arial"/>
              <a:buNone/>
            </a:pPr>
            <a:endParaRPr sz="16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000000"/>
              </a:solidFill>
              <a:latin typeface="Arial"/>
              <a:ea typeface="Arial"/>
              <a:cs typeface="Arial"/>
              <a:sym typeface="Arial"/>
            </a:endParaRPr>
          </a:p>
        </p:txBody>
      </p:sp>
      <p:sp>
        <p:nvSpPr>
          <p:cNvPr id="80" name="Google Shape;80;p3"/>
          <p:cNvSpPr txBox="1"/>
          <p:nvPr/>
        </p:nvSpPr>
        <p:spPr>
          <a:xfrm>
            <a:off x="7069675" y="4806000"/>
            <a:ext cx="21318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rgbClr val="000000"/>
                </a:solidFill>
                <a:latin typeface="Arial"/>
                <a:ea typeface="Arial"/>
                <a:cs typeface="Arial"/>
                <a:sym typeface="Arial"/>
              </a:rPr>
              <a:t>Biorender.com</a:t>
            </a:r>
            <a:endParaRPr sz="1400" b="0" i="1"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Electric Potential</a:t>
            </a:r>
            <a:endParaRPr/>
          </a:p>
        </p:txBody>
      </p:sp>
      <p:sp>
        <p:nvSpPr>
          <p:cNvPr id="86" name="Google Shape;86;p4"/>
          <p:cNvSpPr/>
          <p:nvPr/>
        </p:nvSpPr>
        <p:spPr>
          <a:xfrm>
            <a:off x="4190550" y="445025"/>
            <a:ext cx="1871100" cy="187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4"/>
          <p:cNvSpPr/>
          <p:nvPr/>
        </p:nvSpPr>
        <p:spPr>
          <a:xfrm>
            <a:off x="6882375" y="445025"/>
            <a:ext cx="1871100" cy="187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4"/>
          <p:cNvSpPr/>
          <p:nvPr/>
        </p:nvSpPr>
        <p:spPr>
          <a:xfrm>
            <a:off x="5660425" y="911100"/>
            <a:ext cx="1744800" cy="960600"/>
          </a:xfrm>
          <a:prstGeom prst="mathEqual">
            <a:avLst>
              <a:gd name="adj1" fmla="val 7664"/>
              <a:gd name="adj2" fmla="val 11760"/>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4"/>
          <p:cNvSpPr txBox="1"/>
          <p:nvPr/>
        </p:nvSpPr>
        <p:spPr>
          <a:xfrm>
            <a:off x="4465000" y="5936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90" name="Google Shape;90;p4"/>
          <p:cNvSpPr txBox="1"/>
          <p:nvPr/>
        </p:nvSpPr>
        <p:spPr>
          <a:xfrm>
            <a:off x="5263550" y="7460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91" name="Google Shape;91;p4"/>
          <p:cNvSpPr txBox="1"/>
          <p:nvPr/>
        </p:nvSpPr>
        <p:spPr>
          <a:xfrm>
            <a:off x="4414400" y="129900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92" name="Google Shape;92;p4"/>
          <p:cNvSpPr txBox="1"/>
          <p:nvPr/>
        </p:nvSpPr>
        <p:spPr>
          <a:xfrm>
            <a:off x="4922200" y="10508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93" name="Google Shape;93;p4"/>
          <p:cNvSpPr txBox="1"/>
          <p:nvPr/>
        </p:nvSpPr>
        <p:spPr>
          <a:xfrm>
            <a:off x="4922200" y="16235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94" name="Google Shape;94;p4"/>
          <p:cNvSpPr txBox="1"/>
          <p:nvPr/>
        </p:nvSpPr>
        <p:spPr>
          <a:xfrm>
            <a:off x="4922200" y="4084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95" name="Google Shape;95;p4"/>
          <p:cNvSpPr txBox="1"/>
          <p:nvPr/>
        </p:nvSpPr>
        <p:spPr>
          <a:xfrm>
            <a:off x="7023350" y="6677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96" name="Google Shape;96;p4"/>
          <p:cNvSpPr txBox="1"/>
          <p:nvPr/>
        </p:nvSpPr>
        <p:spPr>
          <a:xfrm>
            <a:off x="7328150" y="113410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97" name="Google Shape;97;p4"/>
          <p:cNvSpPr txBox="1"/>
          <p:nvPr/>
        </p:nvSpPr>
        <p:spPr>
          <a:xfrm>
            <a:off x="8043750" y="10508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98" name="Google Shape;98;p4"/>
          <p:cNvSpPr txBox="1"/>
          <p:nvPr/>
        </p:nvSpPr>
        <p:spPr>
          <a:xfrm>
            <a:off x="7145450" y="1654800"/>
            <a:ext cx="6378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99" name="Google Shape;99;p4"/>
          <p:cNvSpPr txBox="1"/>
          <p:nvPr/>
        </p:nvSpPr>
        <p:spPr>
          <a:xfrm>
            <a:off x="7826800" y="15452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100" name="Google Shape;100;p4"/>
          <p:cNvSpPr txBox="1"/>
          <p:nvPr/>
        </p:nvSpPr>
        <p:spPr>
          <a:xfrm>
            <a:off x="7935650" y="4781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101" name="Google Shape;101;p4"/>
          <p:cNvSpPr/>
          <p:nvPr/>
        </p:nvSpPr>
        <p:spPr>
          <a:xfrm>
            <a:off x="4290400" y="2729775"/>
            <a:ext cx="1871100" cy="187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4"/>
          <p:cNvSpPr/>
          <p:nvPr/>
        </p:nvSpPr>
        <p:spPr>
          <a:xfrm>
            <a:off x="6882375" y="2697475"/>
            <a:ext cx="1871100" cy="187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 name="Google Shape;103;p4"/>
          <p:cNvSpPr/>
          <p:nvPr/>
        </p:nvSpPr>
        <p:spPr>
          <a:xfrm>
            <a:off x="5728825" y="3185025"/>
            <a:ext cx="1744800" cy="960600"/>
          </a:xfrm>
          <a:prstGeom prst="mathEqual">
            <a:avLst>
              <a:gd name="adj1" fmla="val 7664"/>
              <a:gd name="adj2" fmla="val 11760"/>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4"/>
          <p:cNvSpPr txBox="1"/>
          <p:nvPr/>
        </p:nvSpPr>
        <p:spPr>
          <a:xfrm>
            <a:off x="4465000" y="2866925"/>
            <a:ext cx="6378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105" name="Google Shape;105;p4"/>
          <p:cNvSpPr txBox="1"/>
          <p:nvPr/>
        </p:nvSpPr>
        <p:spPr>
          <a:xfrm>
            <a:off x="5291150" y="30610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106" name="Google Shape;106;p4"/>
          <p:cNvSpPr txBox="1"/>
          <p:nvPr/>
        </p:nvSpPr>
        <p:spPr>
          <a:xfrm>
            <a:off x="4572000" y="3868475"/>
            <a:ext cx="6378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107" name="Google Shape;107;p4"/>
          <p:cNvSpPr txBox="1"/>
          <p:nvPr/>
        </p:nvSpPr>
        <p:spPr>
          <a:xfrm>
            <a:off x="5072500" y="2746013"/>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108" name="Google Shape;108;p4"/>
          <p:cNvSpPr txBox="1"/>
          <p:nvPr/>
        </p:nvSpPr>
        <p:spPr>
          <a:xfrm>
            <a:off x="4290400" y="3439625"/>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109" name="Google Shape;109;p4"/>
          <p:cNvSpPr txBox="1"/>
          <p:nvPr/>
        </p:nvSpPr>
        <p:spPr>
          <a:xfrm>
            <a:off x="5209800" y="3799575"/>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110" name="Google Shape;110;p4"/>
          <p:cNvSpPr txBox="1"/>
          <p:nvPr/>
        </p:nvSpPr>
        <p:spPr>
          <a:xfrm>
            <a:off x="7263525" y="3951975"/>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111" name="Google Shape;111;p4"/>
          <p:cNvSpPr txBox="1"/>
          <p:nvPr/>
        </p:nvSpPr>
        <p:spPr>
          <a:xfrm>
            <a:off x="8099650" y="34129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112" name="Google Shape;112;p4"/>
          <p:cNvSpPr txBox="1"/>
          <p:nvPr/>
        </p:nvSpPr>
        <p:spPr>
          <a:xfrm>
            <a:off x="7160600" y="2958250"/>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chemeClr val="accent1"/>
                </a:solidFill>
                <a:latin typeface="Arial"/>
                <a:ea typeface="Arial"/>
                <a:cs typeface="Arial"/>
                <a:sym typeface="Arial"/>
              </a:rPr>
              <a:t>+</a:t>
            </a:r>
            <a:endParaRPr sz="4800" b="1" i="0" u="none" strike="noStrike" cap="none">
              <a:solidFill>
                <a:schemeClr val="accent1"/>
              </a:solidFill>
              <a:latin typeface="Arial"/>
              <a:ea typeface="Arial"/>
              <a:cs typeface="Arial"/>
              <a:sym typeface="Arial"/>
            </a:endParaRPr>
          </a:p>
        </p:txBody>
      </p:sp>
      <p:sp>
        <p:nvSpPr>
          <p:cNvPr id="113" name="Google Shape;113;p4"/>
          <p:cNvSpPr txBox="1"/>
          <p:nvPr/>
        </p:nvSpPr>
        <p:spPr>
          <a:xfrm>
            <a:off x="7768100" y="2847700"/>
            <a:ext cx="6378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114" name="Google Shape;114;p4"/>
          <p:cNvSpPr txBox="1"/>
          <p:nvPr/>
        </p:nvSpPr>
        <p:spPr>
          <a:xfrm>
            <a:off x="7405225" y="3378975"/>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115" name="Google Shape;115;p4"/>
          <p:cNvSpPr txBox="1"/>
          <p:nvPr/>
        </p:nvSpPr>
        <p:spPr>
          <a:xfrm>
            <a:off x="7871025" y="3799575"/>
            <a:ext cx="607500" cy="572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800" b="1" i="0" u="none" strike="noStrike" cap="none">
                <a:solidFill>
                  <a:srgbClr val="CC0000"/>
                </a:solidFill>
                <a:latin typeface="Arial"/>
                <a:ea typeface="Arial"/>
                <a:cs typeface="Arial"/>
                <a:sym typeface="Arial"/>
              </a:rPr>
              <a:t>-</a:t>
            </a:r>
            <a:endParaRPr sz="4800" b="1" i="0" u="none" strike="noStrike" cap="none">
              <a:solidFill>
                <a:srgbClr val="CC0000"/>
              </a:solidFill>
              <a:latin typeface="Arial"/>
              <a:ea typeface="Arial"/>
              <a:cs typeface="Arial"/>
              <a:sym typeface="Arial"/>
            </a:endParaRPr>
          </a:p>
        </p:txBody>
      </p:sp>
      <p:sp>
        <p:nvSpPr>
          <p:cNvPr id="116" name="Google Shape;116;p4"/>
          <p:cNvSpPr txBox="1">
            <a:spLocks noGrp="1"/>
          </p:cNvSpPr>
          <p:nvPr>
            <p:ph type="body" idx="1"/>
          </p:nvPr>
        </p:nvSpPr>
        <p:spPr>
          <a:xfrm>
            <a:off x="311700" y="1152475"/>
            <a:ext cx="3799500" cy="34164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800"/>
              <a:buNone/>
            </a:pPr>
            <a:r>
              <a:rPr lang="en"/>
              <a:t>Electric potential differences make charged particles move</a:t>
            </a:r>
            <a:endParaRPr/>
          </a:p>
          <a:p>
            <a:pPr marL="0" lvl="0" indent="0" algn="l" rtl="0">
              <a:lnSpc>
                <a:spcPct val="115000"/>
              </a:lnSpc>
              <a:spcBef>
                <a:spcPts val="1200"/>
              </a:spcBef>
              <a:spcAft>
                <a:spcPts val="0"/>
              </a:spcAft>
              <a:buSzPts val="1800"/>
              <a:buNone/>
            </a:pPr>
            <a:endParaRPr/>
          </a:p>
          <a:p>
            <a:pPr marL="0" lvl="0" indent="0" algn="l" rtl="0">
              <a:lnSpc>
                <a:spcPct val="115000"/>
              </a:lnSpc>
              <a:spcBef>
                <a:spcPts val="1200"/>
              </a:spcBef>
              <a:spcAft>
                <a:spcPts val="1200"/>
              </a:spcAft>
              <a:buSzPts val="1800"/>
              <a:buNone/>
            </a:pPr>
            <a:r>
              <a:rPr lang="en" b="1">
                <a:solidFill>
                  <a:schemeClr val="accent1"/>
                </a:solidFill>
              </a:rPr>
              <a:t>Positive</a:t>
            </a:r>
            <a:r>
              <a:rPr lang="en"/>
              <a:t> charges move toward </a:t>
            </a:r>
            <a:r>
              <a:rPr lang="en" b="1">
                <a:solidFill>
                  <a:srgbClr val="CC0000"/>
                </a:solidFill>
              </a:rPr>
              <a:t>negative </a:t>
            </a:r>
            <a:r>
              <a:rPr lang="en"/>
              <a:t>potentials, and </a:t>
            </a:r>
            <a:r>
              <a:rPr lang="en" b="1">
                <a:solidFill>
                  <a:srgbClr val="CC0000"/>
                </a:solidFill>
              </a:rPr>
              <a:t>negative</a:t>
            </a:r>
            <a:r>
              <a:rPr lang="en"/>
              <a:t> charges move toward </a:t>
            </a:r>
            <a:r>
              <a:rPr lang="en" b="1">
                <a:solidFill>
                  <a:schemeClr val="accent1"/>
                </a:solidFill>
              </a:rPr>
              <a:t>positive</a:t>
            </a:r>
            <a:r>
              <a:rPr lang="en"/>
              <a:t> potentials.</a:t>
            </a:r>
            <a:endParaRPr/>
          </a:p>
        </p:txBody>
      </p:sp>
      <p:cxnSp>
        <p:nvCxnSpPr>
          <p:cNvPr id="117" name="Google Shape;117;p4"/>
          <p:cNvCxnSpPr/>
          <p:nvPr/>
        </p:nvCxnSpPr>
        <p:spPr>
          <a:xfrm>
            <a:off x="6467963" y="1899263"/>
            <a:ext cx="8100" cy="1258200"/>
          </a:xfrm>
          <a:prstGeom prst="straightConnector1">
            <a:avLst/>
          </a:prstGeom>
          <a:noFill/>
          <a:ln w="76200" cap="flat" cmpd="sng">
            <a:solidFill>
              <a:schemeClr val="dk2"/>
            </a:solidFill>
            <a:prstDash val="solid"/>
            <a:round/>
            <a:headEnd type="none" w="sm" len="sm"/>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1000"/>
                                        <p:tgtEl>
                                          <p:spTgt spid="89"/>
                                        </p:tgtEl>
                                      </p:cBhvr>
                                    </p:animEffect>
                                  </p:childTnLst>
                                </p:cTn>
                              </p:par>
                              <p:par>
                                <p:cTn id="8" presetID="10" presetClass="entr" presetSubtype="0" fill="hold" nodeType="withEffect">
                                  <p:stCondLst>
                                    <p:cond delay="0"/>
                                  </p:stCondLst>
                                  <p:childTnLst>
                                    <p:set>
                                      <p:cBhvr>
                                        <p:cTn id="9" dur="1" fill="hold">
                                          <p:stCondLst>
                                            <p:cond delay="0"/>
                                          </p:stCondLst>
                                        </p:cTn>
                                        <p:tgtEl>
                                          <p:spTgt spid="90"/>
                                        </p:tgtEl>
                                        <p:attrNameLst>
                                          <p:attrName>style.visibility</p:attrName>
                                        </p:attrNameLst>
                                      </p:cBhvr>
                                      <p:to>
                                        <p:strVal val="visible"/>
                                      </p:to>
                                    </p:set>
                                    <p:animEffect transition="in" filter="fade">
                                      <p:cBhvr>
                                        <p:cTn id="10" dur="1000"/>
                                        <p:tgtEl>
                                          <p:spTgt spid="90"/>
                                        </p:tgtEl>
                                      </p:cBhvr>
                                    </p:animEffect>
                                  </p:childTnLst>
                                </p:cTn>
                              </p:par>
                              <p:par>
                                <p:cTn id="11" presetID="10" presetClass="entr" presetSubtype="0" fill="hold" nodeType="withEffect">
                                  <p:stCondLst>
                                    <p:cond delay="0"/>
                                  </p:stCondLst>
                                  <p:childTnLst>
                                    <p:set>
                                      <p:cBhvr>
                                        <p:cTn id="12" dur="1" fill="hold">
                                          <p:stCondLst>
                                            <p:cond delay="0"/>
                                          </p:stCondLst>
                                        </p:cTn>
                                        <p:tgtEl>
                                          <p:spTgt spid="91"/>
                                        </p:tgtEl>
                                        <p:attrNameLst>
                                          <p:attrName>style.visibility</p:attrName>
                                        </p:attrNameLst>
                                      </p:cBhvr>
                                      <p:to>
                                        <p:strVal val="visible"/>
                                      </p:to>
                                    </p:set>
                                    <p:animEffect transition="in" filter="fade">
                                      <p:cBhvr>
                                        <p:cTn id="13" dur="1000"/>
                                        <p:tgtEl>
                                          <p:spTgt spid="91"/>
                                        </p:tgtEl>
                                      </p:cBhvr>
                                    </p:animEffect>
                                  </p:childTnLst>
                                </p:cTn>
                              </p:par>
                              <p:par>
                                <p:cTn id="14" presetID="10" presetClass="entr" presetSubtype="0" fill="hold" nodeType="withEffect">
                                  <p:stCondLst>
                                    <p:cond delay="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1000"/>
                                        <p:tgtEl>
                                          <p:spTgt spid="92"/>
                                        </p:tgtEl>
                                      </p:cBhvr>
                                    </p:animEffect>
                                  </p:childTnLst>
                                </p:cTn>
                              </p:par>
                              <p:par>
                                <p:cTn id="17" presetID="10" presetClass="entr" presetSubtype="0" fill="hold" nodeType="withEffect">
                                  <p:stCondLst>
                                    <p:cond delay="0"/>
                                  </p:stCondLst>
                                  <p:childTnLst>
                                    <p:set>
                                      <p:cBhvr>
                                        <p:cTn id="18" dur="1" fill="hold">
                                          <p:stCondLst>
                                            <p:cond delay="0"/>
                                          </p:stCondLst>
                                        </p:cTn>
                                        <p:tgtEl>
                                          <p:spTgt spid="93"/>
                                        </p:tgtEl>
                                        <p:attrNameLst>
                                          <p:attrName>style.visibility</p:attrName>
                                        </p:attrNameLst>
                                      </p:cBhvr>
                                      <p:to>
                                        <p:strVal val="visible"/>
                                      </p:to>
                                    </p:set>
                                    <p:animEffect transition="in" filter="fade">
                                      <p:cBhvr>
                                        <p:cTn id="19" dur="1000"/>
                                        <p:tgtEl>
                                          <p:spTgt spid="93"/>
                                        </p:tgtEl>
                                      </p:cBhvr>
                                    </p:animEffect>
                                  </p:childTnLst>
                                </p:cTn>
                              </p:par>
                              <p:par>
                                <p:cTn id="20" presetID="10" presetClass="entr" presetSubtype="0" fill="hold" nodeType="withEffect">
                                  <p:stCondLst>
                                    <p:cond delay="0"/>
                                  </p:stCondLst>
                                  <p:childTnLst>
                                    <p:set>
                                      <p:cBhvr>
                                        <p:cTn id="21" dur="1" fill="hold">
                                          <p:stCondLst>
                                            <p:cond delay="0"/>
                                          </p:stCondLst>
                                        </p:cTn>
                                        <p:tgtEl>
                                          <p:spTgt spid="94"/>
                                        </p:tgtEl>
                                        <p:attrNameLst>
                                          <p:attrName>style.visibility</p:attrName>
                                        </p:attrNameLst>
                                      </p:cBhvr>
                                      <p:to>
                                        <p:strVal val="visible"/>
                                      </p:to>
                                    </p:set>
                                    <p:animEffect transition="in" filter="fade">
                                      <p:cBhvr>
                                        <p:cTn id="22" dur="1000"/>
                                        <p:tgtEl>
                                          <p:spTgt spid="94"/>
                                        </p:tgtEl>
                                      </p:cBhvr>
                                    </p:animEffect>
                                  </p:childTnLst>
                                </p:cTn>
                              </p:par>
                              <p:par>
                                <p:cTn id="23" presetID="10" presetClass="entr" presetSubtype="0" fill="hold" nodeType="withEffect">
                                  <p:stCondLst>
                                    <p:cond delay="0"/>
                                  </p:stCondLst>
                                  <p:childTnLst>
                                    <p:set>
                                      <p:cBhvr>
                                        <p:cTn id="24" dur="1" fill="hold">
                                          <p:stCondLst>
                                            <p:cond delay="0"/>
                                          </p:stCondLst>
                                        </p:cTn>
                                        <p:tgtEl>
                                          <p:spTgt spid="95"/>
                                        </p:tgtEl>
                                        <p:attrNameLst>
                                          <p:attrName>style.visibility</p:attrName>
                                        </p:attrNameLst>
                                      </p:cBhvr>
                                      <p:to>
                                        <p:strVal val="visible"/>
                                      </p:to>
                                    </p:set>
                                    <p:animEffect transition="in" filter="fade">
                                      <p:cBhvr>
                                        <p:cTn id="25" dur="1000"/>
                                        <p:tgtEl>
                                          <p:spTgt spid="95"/>
                                        </p:tgtEl>
                                      </p:cBhvr>
                                    </p:animEffect>
                                  </p:childTnLst>
                                </p:cTn>
                              </p:par>
                              <p:par>
                                <p:cTn id="26" presetID="10" presetClass="entr" presetSubtype="0" fill="hold" nodeType="withEffect">
                                  <p:stCondLst>
                                    <p:cond delay="0"/>
                                  </p:stCondLst>
                                  <p:childTnLst>
                                    <p:set>
                                      <p:cBhvr>
                                        <p:cTn id="27" dur="1" fill="hold">
                                          <p:stCondLst>
                                            <p:cond delay="0"/>
                                          </p:stCondLst>
                                        </p:cTn>
                                        <p:tgtEl>
                                          <p:spTgt spid="96"/>
                                        </p:tgtEl>
                                        <p:attrNameLst>
                                          <p:attrName>style.visibility</p:attrName>
                                        </p:attrNameLst>
                                      </p:cBhvr>
                                      <p:to>
                                        <p:strVal val="visible"/>
                                      </p:to>
                                    </p:set>
                                    <p:animEffect transition="in" filter="fade">
                                      <p:cBhvr>
                                        <p:cTn id="28" dur="1000"/>
                                        <p:tgtEl>
                                          <p:spTgt spid="96"/>
                                        </p:tgtEl>
                                      </p:cBhvr>
                                    </p:animEffect>
                                  </p:childTnLst>
                                </p:cTn>
                              </p:par>
                              <p:par>
                                <p:cTn id="29" presetID="10" presetClass="entr" presetSubtype="0" fill="hold" nodeType="withEffect">
                                  <p:stCondLst>
                                    <p:cond delay="0"/>
                                  </p:stCondLst>
                                  <p:childTnLst>
                                    <p:set>
                                      <p:cBhvr>
                                        <p:cTn id="30" dur="1" fill="hold">
                                          <p:stCondLst>
                                            <p:cond delay="0"/>
                                          </p:stCondLst>
                                        </p:cTn>
                                        <p:tgtEl>
                                          <p:spTgt spid="97"/>
                                        </p:tgtEl>
                                        <p:attrNameLst>
                                          <p:attrName>style.visibility</p:attrName>
                                        </p:attrNameLst>
                                      </p:cBhvr>
                                      <p:to>
                                        <p:strVal val="visible"/>
                                      </p:to>
                                    </p:set>
                                    <p:animEffect transition="in" filter="fade">
                                      <p:cBhvr>
                                        <p:cTn id="31" dur="1000"/>
                                        <p:tgtEl>
                                          <p:spTgt spid="97"/>
                                        </p:tgtEl>
                                      </p:cBhvr>
                                    </p:animEffect>
                                  </p:childTnLst>
                                </p:cTn>
                              </p:par>
                              <p:par>
                                <p:cTn id="32" presetID="10" presetClass="entr" presetSubtype="0" fill="hold" nodeType="withEffect">
                                  <p:stCondLst>
                                    <p:cond delay="0"/>
                                  </p:stCondLst>
                                  <p:childTnLst>
                                    <p:set>
                                      <p:cBhvr>
                                        <p:cTn id="33" dur="1" fill="hold">
                                          <p:stCondLst>
                                            <p:cond delay="0"/>
                                          </p:stCondLst>
                                        </p:cTn>
                                        <p:tgtEl>
                                          <p:spTgt spid="99"/>
                                        </p:tgtEl>
                                        <p:attrNameLst>
                                          <p:attrName>style.visibility</p:attrName>
                                        </p:attrNameLst>
                                      </p:cBhvr>
                                      <p:to>
                                        <p:strVal val="visible"/>
                                      </p:to>
                                    </p:set>
                                    <p:animEffect transition="in" filter="fade">
                                      <p:cBhvr>
                                        <p:cTn id="34" dur="1000"/>
                                        <p:tgtEl>
                                          <p:spTgt spid="99"/>
                                        </p:tgtEl>
                                      </p:cBhvr>
                                    </p:animEffect>
                                  </p:childTnLst>
                                </p:cTn>
                              </p:par>
                              <p:par>
                                <p:cTn id="35" presetID="10" presetClass="entr" presetSubtype="0" fill="hold" nodeType="withEffect">
                                  <p:stCondLst>
                                    <p:cond delay="0"/>
                                  </p:stCondLst>
                                  <p:childTnLst>
                                    <p:set>
                                      <p:cBhvr>
                                        <p:cTn id="36" dur="1" fill="hold">
                                          <p:stCondLst>
                                            <p:cond delay="0"/>
                                          </p:stCondLst>
                                        </p:cTn>
                                        <p:tgtEl>
                                          <p:spTgt spid="100"/>
                                        </p:tgtEl>
                                        <p:attrNameLst>
                                          <p:attrName>style.visibility</p:attrName>
                                        </p:attrNameLst>
                                      </p:cBhvr>
                                      <p:to>
                                        <p:strVal val="visible"/>
                                      </p:to>
                                    </p:set>
                                    <p:animEffect transition="in" filter="fade">
                                      <p:cBhvr>
                                        <p:cTn id="37" dur="1000"/>
                                        <p:tgtEl>
                                          <p:spTgt spid="100"/>
                                        </p:tgtEl>
                                      </p:cBhvr>
                                    </p:animEffect>
                                  </p:childTnLst>
                                </p:cTn>
                              </p:par>
                              <p:par>
                                <p:cTn id="38" presetID="10" presetClass="entr" presetSubtype="0" fill="hold" nodeType="withEffect">
                                  <p:stCondLst>
                                    <p:cond delay="0"/>
                                  </p:stCondLst>
                                  <p:childTnLst>
                                    <p:set>
                                      <p:cBhvr>
                                        <p:cTn id="39" dur="1" fill="hold">
                                          <p:stCondLst>
                                            <p:cond delay="0"/>
                                          </p:stCondLst>
                                        </p:cTn>
                                        <p:tgtEl>
                                          <p:spTgt spid="98"/>
                                        </p:tgtEl>
                                        <p:attrNameLst>
                                          <p:attrName>style.visibility</p:attrName>
                                        </p:attrNameLst>
                                      </p:cBhvr>
                                      <p:to>
                                        <p:strVal val="visible"/>
                                      </p:to>
                                    </p:set>
                                    <p:animEffect transition="in" filter="fade">
                                      <p:cBhvr>
                                        <p:cTn id="40" dur="1000"/>
                                        <p:tgtEl>
                                          <p:spTgt spid="9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16"/>
                                        </p:tgtEl>
                                        <p:attrNameLst>
                                          <p:attrName>style.visibility</p:attrName>
                                        </p:attrNameLst>
                                      </p:cBhvr>
                                      <p:to>
                                        <p:strVal val="visible"/>
                                      </p:to>
                                    </p:set>
                                    <p:animEffect transition="in" filter="fade">
                                      <p:cBhvr>
                                        <p:cTn id="45" dur="1000"/>
                                        <p:tgtEl>
                                          <p:spTgt spid="11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88"/>
                                        </p:tgtEl>
                                        <p:attrNameLst>
                                          <p:attrName>style.visibility</p:attrName>
                                        </p:attrNameLst>
                                      </p:cBhvr>
                                      <p:to>
                                        <p:strVal val="visible"/>
                                      </p:to>
                                    </p:set>
                                    <p:animEffect transition="in" filter="fade">
                                      <p:cBhvr>
                                        <p:cTn id="50" dur="1000"/>
                                        <p:tgtEl>
                                          <p:spTgt spid="8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01"/>
                                        </p:tgtEl>
                                        <p:attrNameLst>
                                          <p:attrName>style.visibility</p:attrName>
                                        </p:attrNameLst>
                                      </p:cBhvr>
                                      <p:to>
                                        <p:strVal val="visible"/>
                                      </p:to>
                                    </p:set>
                                    <p:animEffect transition="in" filter="fade">
                                      <p:cBhvr>
                                        <p:cTn id="55" dur="1000"/>
                                        <p:tgtEl>
                                          <p:spTgt spid="101"/>
                                        </p:tgtEl>
                                      </p:cBhvr>
                                    </p:animEffect>
                                  </p:childTnLst>
                                </p:cTn>
                              </p:par>
                              <p:par>
                                <p:cTn id="56" presetID="10" presetClass="entr" presetSubtype="0" fill="hold" nodeType="withEffect">
                                  <p:stCondLst>
                                    <p:cond delay="0"/>
                                  </p:stCondLst>
                                  <p:childTnLst>
                                    <p:set>
                                      <p:cBhvr>
                                        <p:cTn id="57" dur="1" fill="hold">
                                          <p:stCondLst>
                                            <p:cond delay="0"/>
                                          </p:stCondLst>
                                        </p:cTn>
                                        <p:tgtEl>
                                          <p:spTgt spid="102"/>
                                        </p:tgtEl>
                                        <p:attrNameLst>
                                          <p:attrName>style.visibility</p:attrName>
                                        </p:attrNameLst>
                                      </p:cBhvr>
                                      <p:to>
                                        <p:strVal val="visible"/>
                                      </p:to>
                                    </p:set>
                                    <p:animEffect transition="in" filter="fade">
                                      <p:cBhvr>
                                        <p:cTn id="58" dur="1000"/>
                                        <p:tgtEl>
                                          <p:spTgt spid="102"/>
                                        </p:tgtEl>
                                      </p:cBhvr>
                                    </p:animEffect>
                                  </p:childTnLst>
                                </p:cTn>
                              </p:par>
                              <p:par>
                                <p:cTn id="59" presetID="10" presetClass="entr" presetSubtype="0" fill="hold" nodeType="withEffect">
                                  <p:stCondLst>
                                    <p:cond delay="0"/>
                                  </p:stCondLst>
                                  <p:childTnLst>
                                    <p:set>
                                      <p:cBhvr>
                                        <p:cTn id="60" dur="1" fill="hold">
                                          <p:stCondLst>
                                            <p:cond delay="0"/>
                                          </p:stCondLst>
                                        </p:cTn>
                                        <p:tgtEl>
                                          <p:spTgt spid="103"/>
                                        </p:tgtEl>
                                        <p:attrNameLst>
                                          <p:attrName>style.visibility</p:attrName>
                                        </p:attrNameLst>
                                      </p:cBhvr>
                                      <p:to>
                                        <p:strVal val="visible"/>
                                      </p:to>
                                    </p:set>
                                    <p:animEffect transition="in" filter="fade">
                                      <p:cBhvr>
                                        <p:cTn id="61" dur="1000"/>
                                        <p:tgtEl>
                                          <p:spTgt spid="103"/>
                                        </p:tgtEl>
                                      </p:cBhvr>
                                    </p:animEffect>
                                  </p:childTnLst>
                                </p:cTn>
                              </p:par>
                              <p:par>
                                <p:cTn id="62" presetID="10" presetClass="entr" presetSubtype="0" fill="hold" nodeType="withEffect">
                                  <p:stCondLst>
                                    <p:cond delay="0"/>
                                  </p:stCondLst>
                                  <p:childTnLst>
                                    <p:set>
                                      <p:cBhvr>
                                        <p:cTn id="63" dur="1" fill="hold">
                                          <p:stCondLst>
                                            <p:cond delay="0"/>
                                          </p:stCondLst>
                                        </p:cTn>
                                        <p:tgtEl>
                                          <p:spTgt spid="117"/>
                                        </p:tgtEl>
                                        <p:attrNameLst>
                                          <p:attrName>style.visibility</p:attrName>
                                        </p:attrNameLst>
                                      </p:cBhvr>
                                      <p:to>
                                        <p:strVal val="visible"/>
                                      </p:to>
                                    </p:set>
                                    <p:animEffect transition="in" filter="fade">
                                      <p:cBhvr>
                                        <p:cTn id="64" dur="1000"/>
                                        <p:tgtEl>
                                          <p:spTgt spid="117"/>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04"/>
                                        </p:tgtEl>
                                        <p:attrNameLst>
                                          <p:attrName>style.visibility</p:attrName>
                                        </p:attrNameLst>
                                      </p:cBhvr>
                                      <p:to>
                                        <p:strVal val="visible"/>
                                      </p:to>
                                    </p:set>
                                    <p:animEffect transition="in" filter="fade">
                                      <p:cBhvr>
                                        <p:cTn id="69" dur="1000"/>
                                        <p:tgtEl>
                                          <p:spTgt spid="104"/>
                                        </p:tgtEl>
                                      </p:cBhvr>
                                    </p:animEffect>
                                  </p:childTnLst>
                                </p:cTn>
                              </p:par>
                              <p:par>
                                <p:cTn id="70" presetID="10" presetClass="entr" presetSubtype="0" fill="hold" nodeType="withEffect">
                                  <p:stCondLst>
                                    <p:cond delay="0"/>
                                  </p:stCondLst>
                                  <p:childTnLst>
                                    <p:set>
                                      <p:cBhvr>
                                        <p:cTn id="71" dur="1" fill="hold">
                                          <p:stCondLst>
                                            <p:cond delay="0"/>
                                          </p:stCondLst>
                                        </p:cTn>
                                        <p:tgtEl>
                                          <p:spTgt spid="105"/>
                                        </p:tgtEl>
                                        <p:attrNameLst>
                                          <p:attrName>style.visibility</p:attrName>
                                        </p:attrNameLst>
                                      </p:cBhvr>
                                      <p:to>
                                        <p:strVal val="visible"/>
                                      </p:to>
                                    </p:set>
                                    <p:animEffect transition="in" filter="fade">
                                      <p:cBhvr>
                                        <p:cTn id="72" dur="1000"/>
                                        <p:tgtEl>
                                          <p:spTgt spid="105"/>
                                        </p:tgtEl>
                                      </p:cBhvr>
                                    </p:animEffect>
                                  </p:childTnLst>
                                </p:cTn>
                              </p:par>
                              <p:par>
                                <p:cTn id="73" presetID="10" presetClass="entr" presetSubtype="0" fill="hold" nodeType="withEffect">
                                  <p:stCondLst>
                                    <p:cond delay="0"/>
                                  </p:stCondLst>
                                  <p:childTnLst>
                                    <p:set>
                                      <p:cBhvr>
                                        <p:cTn id="74" dur="1" fill="hold">
                                          <p:stCondLst>
                                            <p:cond delay="0"/>
                                          </p:stCondLst>
                                        </p:cTn>
                                        <p:tgtEl>
                                          <p:spTgt spid="106"/>
                                        </p:tgtEl>
                                        <p:attrNameLst>
                                          <p:attrName>style.visibility</p:attrName>
                                        </p:attrNameLst>
                                      </p:cBhvr>
                                      <p:to>
                                        <p:strVal val="visible"/>
                                      </p:to>
                                    </p:set>
                                    <p:animEffect transition="in" filter="fade">
                                      <p:cBhvr>
                                        <p:cTn id="75" dur="1000"/>
                                        <p:tgtEl>
                                          <p:spTgt spid="106"/>
                                        </p:tgtEl>
                                      </p:cBhvr>
                                    </p:animEffect>
                                  </p:childTnLst>
                                </p:cTn>
                              </p:par>
                              <p:par>
                                <p:cTn id="76" presetID="10" presetClass="entr" presetSubtype="0" fill="hold" nodeType="withEffect">
                                  <p:stCondLst>
                                    <p:cond delay="0"/>
                                  </p:stCondLst>
                                  <p:childTnLst>
                                    <p:set>
                                      <p:cBhvr>
                                        <p:cTn id="77" dur="1" fill="hold">
                                          <p:stCondLst>
                                            <p:cond delay="0"/>
                                          </p:stCondLst>
                                        </p:cTn>
                                        <p:tgtEl>
                                          <p:spTgt spid="107"/>
                                        </p:tgtEl>
                                        <p:attrNameLst>
                                          <p:attrName>style.visibility</p:attrName>
                                        </p:attrNameLst>
                                      </p:cBhvr>
                                      <p:to>
                                        <p:strVal val="visible"/>
                                      </p:to>
                                    </p:set>
                                    <p:animEffect transition="in" filter="fade">
                                      <p:cBhvr>
                                        <p:cTn id="78" dur="1000"/>
                                        <p:tgtEl>
                                          <p:spTgt spid="107"/>
                                        </p:tgtEl>
                                      </p:cBhvr>
                                    </p:animEffect>
                                  </p:childTnLst>
                                </p:cTn>
                              </p:par>
                              <p:par>
                                <p:cTn id="79" presetID="10" presetClass="entr" presetSubtype="0" fill="hold" nodeType="withEffect">
                                  <p:stCondLst>
                                    <p:cond delay="0"/>
                                  </p:stCondLst>
                                  <p:childTnLst>
                                    <p:set>
                                      <p:cBhvr>
                                        <p:cTn id="80" dur="1" fill="hold">
                                          <p:stCondLst>
                                            <p:cond delay="0"/>
                                          </p:stCondLst>
                                        </p:cTn>
                                        <p:tgtEl>
                                          <p:spTgt spid="108"/>
                                        </p:tgtEl>
                                        <p:attrNameLst>
                                          <p:attrName>style.visibility</p:attrName>
                                        </p:attrNameLst>
                                      </p:cBhvr>
                                      <p:to>
                                        <p:strVal val="visible"/>
                                      </p:to>
                                    </p:set>
                                    <p:animEffect transition="in" filter="fade">
                                      <p:cBhvr>
                                        <p:cTn id="81" dur="1000"/>
                                        <p:tgtEl>
                                          <p:spTgt spid="108"/>
                                        </p:tgtEl>
                                      </p:cBhvr>
                                    </p:animEffect>
                                  </p:childTnLst>
                                </p:cTn>
                              </p:par>
                              <p:par>
                                <p:cTn id="82" presetID="10" presetClass="entr" presetSubtype="0" fill="hold" nodeType="withEffect">
                                  <p:stCondLst>
                                    <p:cond delay="0"/>
                                  </p:stCondLst>
                                  <p:childTnLst>
                                    <p:set>
                                      <p:cBhvr>
                                        <p:cTn id="83" dur="1" fill="hold">
                                          <p:stCondLst>
                                            <p:cond delay="0"/>
                                          </p:stCondLst>
                                        </p:cTn>
                                        <p:tgtEl>
                                          <p:spTgt spid="109"/>
                                        </p:tgtEl>
                                        <p:attrNameLst>
                                          <p:attrName>style.visibility</p:attrName>
                                        </p:attrNameLst>
                                      </p:cBhvr>
                                      <p:to>
                                        <p:strVal val="visible"/>
                                      </p:to>
                                    </p:set>
                                    <p:animEffect transition="in" filter="fade">
                                      <p:cBhvr>
                                        <p:cTn id="84" dur="1000"/>
                                        <p:tgtEl>
                                          <p:spTgt spid="109"/>
                                        </p:tgtEl>
                                      </p:cBhvr>
                                    </p:animEffect>
                                  </p:childTnLst>
                                </p:cTn>
                              </p:par>
                              <p:par>
                                <p:cTn id="85" presetID="10" presetClass="entr" presetSubtype="0" fill="hold" nodeType="withEffect">
                                  <p:stCondLst>
                                    <p:cond delay="0"/>
                                  </p:stCondLst>
                                  <p:childTnLst>
                                    <p:set>
                                      <p:cBhvr>
                                        <p:cTn id="86" dur="1" fill="hold">
                                          <p:stCondLst>
                                            <p:cond delay="0"/>
                                          </p:stCondLst>
                                        </p:cTn>
                                        <p:tgtEl>
                                          <p:spTgt spid="110"/>
                                        </p:tgtEl>
                                        <p:attrNameLst>
                                          <p:attrName>style.visibility</p:attrName>
                                        </p:attrNameLst>
                                      </p:cBhvr>
                                      <p:to>
                                        <p:strVal val="visible"/>
                                      </p:to>
                                    </p:set>
                                    <p:animEffect transition="in" filter="fade">
                                      <p:cBhvr>
                                        <p:cTn id="87" dur="1000"/>
                                        <p:tgtEl>
                                          <p:spTgt spid="110"/>
                                        </p:tgtEl>
                                      </p:cBhvr>
                                    </p:animEffect>
                                  </p:childTnLst>
                                </p:cTn>
                              </p:par>
                              <p:par>
                                <p:cTn id="88" presetID="10" presetClass="entr" presetSubtype="0" fill="hold" nodeType="withEffect">
                                  <p:stCondLst>
                                    <p:cond delay="0"/>
                                  </p:stCondLst>
                                  <p:childTnLst>
                                    <p:set>
                                      <p:cBhvr>
                                        <p:cTn id="89" dur="1" fill="hold">
                                          <p:stCondLst>
                                            <p:cond delay="0"/>
                                          </p:stCondLst>
                                        </p:cTn>
                                        <p:tgtEl>
                                          <p:spTgt spid="111"/>
                                        </p:tgtEl>
                                        <p:attrNameLst>
                                          <p:attrName>style.visibility</p:attrName>
                                        </p:attrNameLst>
                                      </p:cBhvr>
                                      <p:to>
                                        <p:strVal val="visible"/>
                                      </p:to>
                                    </p:set>
                                    <p:animEffect transition="in" filter="fade">
                                      <p:cBhvr>
                                        <p:cTn id="90" dur="1000"/>
                                        <p:tgtEl>
                                          <p:spTgt spid="111"/>
                                        </p:tgtEl>
                                      </p:cBhvr>
                                    </p:animEffect>
                                  </p:childTnLst>
                                </p:cTn>
                              </p:par>
                              <p:par>
                                <p:cTn id="91" presetID="10" presetClass="entr" presetSubtype="0" fill="hold" nodeType="withEffect">
                                  <p:stCondLst>
                                    <p:cond delay="0"/>
                                  </p:stCondLst>
                                  <p:childTnLst>
                                    <p:set>
                                      <p:cBhvr>
                                        <p:cTn id="92" dur="1" fill="hold">
                                          <p:stCondLst>
                                            <p:cond delay="0"/>
                                          </p:stCondLst>
                                        </p:cTn>
                                        <p:tgtEl>
                                          <p:spTgt spid="112"/>
                                        </p:tgtEl>
                                        <p:attrNameLst>
                                          <p:attrName>style.visibility</p:attrName>
                                        </p:attrNameLst>
                                      </p:cBhvr>
                                      <p:to>
                                        <p:strVal val="visible"/>
                                      </p:to>
                                    </p:set>
                                    <p:animEffect transition="in" filter="fade">
                                      <p:cBhvr>
                                        <p:cTn id="93" dur="1000"/>
                                        <p:tgtEl>
                                          <p:spTgt spid="112"/>
                                        </p:tgtEl>
                                      </p:cBhvr>
                                    </p:animEffect>
                                  </p:childTnLst>
                                </p:cTn>
                              </p:par>
                              <p:par>
                                <p:cTn id="94" presetID="10" presetClass="entr" presetSubtype="0" fill="hold" nodeType="withEffect">
                                  <p:stCondLst>
                                    <p:cond delay="0"/>
                                  </p:stCondLst>
                                  <p:childTnLst>
                                    <p:set>
                                      <p:cBhvr>
                                        <p:cTn id="95" dur="1" fill="hold">
                                          <p:stCondLst>
                                            <p:cond delay="0"/>
                                          </p:stCondLst>
                                        </p:cTn>
                                        <p:tgtEl>
                                          <p:spTgt spid="113"/>
                                        </p:tgtEl>
                                        <p:attrNameLst>
                                          <p:attrName>style.visibility</p:attrName>
                                        </p:attrNameLst>
                                      </p:cBhvr>
                                      <p:to>
                                        <p:strVal val="visible"/>
                                      </p:to>
                                    </p:set>
                                    <p:animEffect transition="in" filter="fade">
                                      <p:cBhvr>
                                        <p:cTn id="96" dur="1000"/>
                                        <p:tgtEl>
                                          <p:spTgt spid="113"/>
                                        </p:tgtEl>
                                      </p:cBhvr>
                                    </p:animEffect>
                                  </p:childTnLst>
                                </p:cTn>
                              </p:par>
                              <p:par>
                                <p:cTn id="97" presetID="10" presetClass="entr" presetSubtype="0" fill="hold" nodeType="withEffect">
                                  <p:stCondLst>
                                    <p:cond delay="0"/>
                                  </p:stCondLst>
                                  <p:childTnLst>
                                    <p:set>
                                      <p:cBhvr>
                                        <p:cTn id="98" dur="1" fill="hold">
                                          <p:stCondLst>
                                            <p:cond delay="0"/>
                                          </p:stCondLst>
                                        </p:cTn>
                                        <p:tgtEl>
                                          <p:spTgt spid="114"/>
                                        </p:tgtEl>
                                        <p:attrNameLst>
                                          <p:attrName>style.visibility</p:attrName>
                                        </p:attrNameLst>
                                      </p:cBhvr>
                                      <p:to>
                                        <p:strVal val="visible"/>
                                      </p:to>
                                    </p:set>
                                    <p:animEffect transition="in" filter="fade">
                                      <p:cBhvr>
                                        <p:cTn id="99" dur="1000"/>
                                        <p:tgtEl>
                                          <p:spTgt spid="114"/>
                                        </p:tgtEl>
                                      </p:cBhvr>
                                    </p:animEffect>
                                  </p:childTnLst>
                                </p:cTn>
                              </p:par>
                              <p:par>
                                <p:cTn id="100" presetID="10" presetClass="entr" presetSubtype="0" fill="hold" nodeType="withEffect">
                                  <p:stCondLst>
                                    <p:cond delay="0"/>
                                  </p:stCondLst>
                                  <p:childTnLst>
                                    <p:set>
                                      <p:cBhvr>
                                        <p:cTn id="101" dur="1" fill="hold">
                                          <p:stCondLst>
                                            <p:cond delay="0"/>
                                          </p:stCondLst>
                                        </p:cTn>
                                        <p:tgtEl>
                                          <p:spTgt spid="115"/>
                                        </p:tgtEl>
                                        <p:attrNameLst>
                                          <p:attrName>style.visibility</p:attrName>
                                        </p:attrNameLst>
                                      </p:cBhvr>
                                      <p:to>
                                        <p:strVal val="visible"/>
                                      </p:to>
                                    </p:set>
                                    <p:animEffect transition="in" filter="fade">
                                      <p:cBhvr>
                                        <p:cTn id="102" dur="10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Concentration Gradient</a:t>
            </a:r>
            <a:endParaRPr/>
          </a:p>
        </p:txBody>
      </p:sp>
      <p:sp>
        <p:nvSpPr>
          <p:cNvPr id="123" name="Google Shape;123;p5"/>
          <p:cNvSpPr txBox="1">
            <a:spLocks noGrp="1"/>
          </p:cNvSpPr>
          <p:nvPr>
            <p:ph type="body" idx="1"/>
          </p:nvPr>
        </p:nvSpPr>
        <p:spPr>
          <a:xfrm>
            <a:off x="311700" y="2108525"/>
            <a:ext cx="3181200" cy="12921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800"/>
              <a:buNone/>
            </a:pPr>
            <a:r>
              <a:rPr lang="en"/>
              <a:t>Particles move from areas of higher concentration to areas of lower concentration</a:t>
            </a:r>
            <a:endParaRPr/>
          </a:p>
        </p:txBody>
      </p:sp>
      <p:pic>
        <p:nvPicPr>
          <p:cNvPr id="124" name="Google Shape;124;p5" descr="Learn and observe the concepts of diffusion and osmosis in the context of cell biology." title="Diffusion and Osmosis - For Teachers">
            <a:hlinkClick r:id="rId3"/>
          </p:cNvPr>
          <p:cNvPicPr preferRelativeResize="0"/>
          <p:nvPr/>
        </p:nvPicPr>
        <p:blipFill rotWithShape="1">
          <a:blip r:embed="rId4">
            <a:alphaModFix/>
          </a:blip>
          <a:srcRect/>
          <a:stretch/>
        </p:blipFill>
        <p:spPr>
          <a:xfrm>
            <a:off x="3893750" y="1146175"/>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p:nvPr>
        </p:nvSpPr>
        <p:spPr>
          <a:xfrm>
            <a:off x="0" y="87125"/>
            <a:ext cx="91440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990"/>
              <a:buNone/>
            </a:pPr>
            <a:r>
              <a:rPr lang="en" sz="2420"/>
              <a:t>Concentration gradients of </a:t>
            </a:r>
            <a:r>
              <a:rPr lang="en" sz="2420" b="1" i="1"/>
              <a:t>charged</a:t>
            </a:r>
            <a:r>
              <a:rPr lang="en" sz="2420"/>
              <a:t> </a:t>
            </a:r>
            <a:r>
              <a:rPr lang="en" sz="2420" b="1" i="1"/>
              <a:t>ions</a:t>
            </a:r>
            <a:r>
              <a:rPr lang="en" sz="2420"/>
              <a:t> create membrane potentials </a:t>
            </a:r>
            <a:endParaRPr sz="2420"/>
          </a:p>
        </p:txBody>
      </p:sp>
      <p:pic>
        <p:nvPicPr>
          <p:cNvPr id="130" name="Google Shape;130;p6"/>
          <p:cNvPicPr preferRelativeResize="0"/>
          <p:nvPr/>
        </p:nvPicPr>
        <p:blipFill rotWithShape="1">
          <a:blip r:embed="rId3">
            <a:alphaModFix/>
          </a:blip>
          <a:srcRect/>
          <a:stretch/>
        </p:blipFill>
        <p:spPr>
          <a:xfrm>
            <a:off x="2313525" y="1478601"/>
            <a:ext cx="4345625" cy="3264700"/>
          </a:xfrm>
          <a:prstGeom prst="rect">
            <a:avLst/>
          </a:prstGeom>
          <a:noFill/>
          <a:ln>
            <a:noFill/>
          </a:ln>
        </p:spPr>
      </p:pic>
      <p:sp>
        <p:nvSpPr>
          <p:cNvPr id="131" name="Google Shape;131;p6"/>
          <p:cNvSpPr txBox="1"/>
          <p:nvPr/>
        </p:nvSpPr>
        <p:spPr>
          <a:xfrm>
            <a:off x="6182925" y="4743300"/>
            <a:ext cx="31989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https://www.khanacademy.org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7"/>
          <p:cNvSpPr/>
          <p:nvPr/>
        </p:nvSpPr>
        <p:spPr>
          <a:xfrm>
            <a:off x="1050175" y="1066925"/>
            <a:ext cx="1871100" cy="187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p7"/>
          <p:cNvSpPr/>
          <p:nvPr/>
        </p:nvSpPr>
        <p:spPr>
          <a:xfrm>
            <a:off x="2231450" y="2008250"/>
            <a:ext cx="981600" cy="981600"/>
          </a:xfrm>
          <a:prstGeom prst="mathEqual">
            <a:avLst>
              <a:gd name="adj1" fmla="val 7664"/>
              <a:gd name="adj2" fmla="val 11760"/>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p7"/>
          <p:cNvSpPr txBox="1">
            <a:spLocks noGrp="1"/>
          </p:cNvSpPr>
          <p:nvPr>
            <p:ph type="title"/>
          </p:nvPr>
        </p:nvSpPr>
        <p:spPr>
          <a:xfrm>
            <a:off x="311700" y="1545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990"/>
              <a:buNone/>
            </a:pPr>
            <a:r>
              <a:rPr lang="en" sz="1779">
                <a:solidFill>
                  <a:srgbClr val="202124"/>
                </a:solidFill>
                <a:highlight>
                  <a:srgbClr val="FFFFFF"/>
                </a:highlight>
                <a:latin typeface="Arial"/>
                <a:ea typeface="Arial"/>
                <a:cs typeface="Arial"/>
                <a:sym typeface="Arial"/>
              </a:rPr>
              <a:t>The </a:t>
            </a:r>
            <a:r>
              <a:rPr lang="en" sz="1779" b="1">
                <a:solidFill>
                  <a:srgbClr val="202124"/>
                </a:solidFill>
                <a:highlight>
                  <a:srgbClr val="FFFFFF"/>
                </a:highlight>
                <a:latin typeface="Arial"/>
                <a:ea typeface="Arial"/>
                <a:cs typeface="Arial"/>
                <a:sym typeface="Arial"/>
              </a:rPr>
              <a:t>equilibrium potential</a:t>
            </a:r>
            <a:r>
              <a:rPr lang="en" sz="1779">
                <a:solidFill>
                  <a:srgbClr val="202124"/>
                </a:solidFill>
                <a:highlight>
                  <a:srgbClr val="FFFFFF"/>
                </a:highlight>
                <a:latin typeface="Arial"/>
                <a:ea typeface="Arial"/>
                <a:cs typeface="Arial"/>
                <a:sym typeface="Arial"/>
              </a:rPr>
              <a:t> is the </a:t>
            </a:r>
            <a:r>
              <a:rPr lang="en" sz="1779" b="1">
                <a:solidFill>
                  <a:srgbClr val="FF9900"/>
                </a:solidFill>
                <a:highlight>
                  <a:srgbClr val="FFFFFF"/>
                </a:highlight>
                <a:latin typeface="Arial"/>
                <a:ea typeface="Arial"/>
                <a:cs typeface="Arial"/>
                <a:sym typeface="Arial"/>
              </a:rPr>
              <a:t>electrical potential difference</a:t>
            </a:r>
            <a:r>
              <a:rPr lang="en" sz="1779">
                <a:solidFill>
                  <a:srgbClr val="202124"/>
                </a:solidFill>
                <a:highlight>
                  <a:srgbClr val="FFFFFF"/>
                </a:highlight>
                <a:latin typeface="Arial"/>
                <a:ea typeface="Arial"/>
                <a:cs typeface="Arial"/>
                <a:sym typeface="Arial"/>
              </a:rPr>
              <a:t> across the cell membrane that exactly balances the concentration gradient for an ion.</a:t>
            </a:r>
            <a:endParaRPr sz="1779">
              <a:solidFill>
                <a:srgbClr val="202124"/>
              </a:solidFill>
              <a:highlight>
                <a:srgbClr val="FFFFFF"/>
              </a:highlight>
              <a:latin typeface="Arial"/>
              <a:ea typeface="Arial"/>
              <a:cs typeface="Arial"/>
              <a:sym typeface="Arial"/>
            </a:endParaRPr>
          </a:p>
          <a:p>
            <a:pPr marL="0" lvl="0" indent="0" algn="l" rtl="0">
              <a:lnSpc>
                <a:spcPct val="100000"/>
              </a:lnSpc>
              <a:spcBef>
                <a:spcPts val="0"/>
              </a:spcBef>
              <a:spcAft>
                <a:spcPts val="0"/>
              </a:spcAft>
              <a:buSzPts val="990"/>
              <a:buNone/>
            </a:pPr>
            <a:endParaRPr sz="1779">
              <a:solidFill>
                <a:srgbClr val="202124"/>
              </a:solidFill>
              <a:highlight>
                <a:srgbClr val="FFFFFF"/>
              </a:highlight>
              <a:latin typeface="Arial"/>
              <a:ea typeface="Arial"/>
              <a:cs typeface="Arial"/>
              <a:sym typeface="Arial"/>
            </a:endParaRPr>
          </a:p>
          <a:p>
            <a:pPr marL="457200" lvl="0" indent="0" algn="l" rtl="0">
              <a:lnSpc>
                <a:spcPct val="100000"/>
              </a:lnSpc>
              <a:spcBef>
                <a:spcPts val="0"/>
              </a:spcBef>
              <a:spcAft>
                <a:spcPts val="0"/>
              </a:spcAft>
              <a:buSzPts val="2800"/>
              <a:buNone/>
            </a:pPr>
            <a:r>
              <a:rPr lang="en" sz="1779">
                <a:solidFill>
                  <a:srgbClr val="202124"/>
                </a:solidFill>
                <a:highlight>
                  <a:srgbClr val="FFFFFF"/>
                </a:highlight>
                <a:latin typeface="Arial"/>
                <a:ea typeface="Arial"/>
                <a:cs typeface="Arial"/>
                <a:sym typeface="Arial"/>
              </a:rPr>
              <a:t>  </a:t>
            </a:r>
            <a:endParaRPr sz="1779">
              <a:solidFill>
                <a:srgbClr val="202124"/>
              </a:solidFill>
              <a:highlight>
                <a:srgbClr val="FFFFFF"/>
              </a:highlight>
              <a:latin typeface="Arial"/>
              <a:ea typeface="Arial"/>
              <a:cs typeface="Arial"/>
              <a:sym typeface="Arial"/>
            </a:endParaRPr>
          </a:p>
        </p:txBody>
      </p:sp>
      <p:grpSp>
        <p:nvGrpSpPr>
          <p:cNvPr id="139" name="Google Shape;139;p7"/>
          <p:cNvGrpSpPr/>
          <p:nvPr/>
        </p:nvGrpSpPr>
        <p:grpSpPr>
          <a:xfrm>
            <a:off x="1602325" y="1671575"/>
            <a:ext cx="2561775" cy="661800"/>
            <a:chOff x="1384550" y="3375875"/>
            <a:chExt cx="2561775" cy="661800"/>
          </a:xfrm>
        </p:grpSpPr>
        <p:sp>
          <p:nvSpPr>
            <p:cNvPr id="140" name="Google Shape;140;p7"/>
            <p:cNvSpPr txBox="1"/>
            <p:nvPr/>
          </p:nvSpPr>
          <p:spPr>
            <a:xfrm>
              <a:off x="1384550" y="3375875"/>
              <a:ext cx="766800" cy="6618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100"/>
                <a:buFont typeface="Arial"/>
                <a:buNone/>
              </a:pPr>
              <a:r>
                <a:rPr lang="en" sz="3100" b="0" i="0" u="none" strike="noStrike" cap="none">
                  <a:solidFill>
                    <a:srgbClr val="000000"/>
                  </a:solidFill>
                  <a:latin typeface="Arial"/>
                  <a:ea typeface="Arial"/>
                  <a:cs typeface="Arial"/>
                  <a:sym typeface="Arial"/>
                </a:rPr>
                <a:t>K+</a:t>
              </a:r>
              <a:endParaRPr sz="3100" b="0" i="0" u="none" strike="noStrike" cap="none">
                <a:solidFill>
                  <a:srgbClr val="000000"/>
                </a:solidFill>
                <a:latin typeface="Arial"/>
                <a:ea typeface="Arial"/>
                <a:cs typeface="Arial"/>
                <a:sym typeface="Arial"/>
              </a:endParaRPr>
            </a:p>
          </p:txBody>
        </p:sp>
        <p:sp>
          <p:nvSpPr>
            <p:cNvPr id="141" name="Google Shape;141;p7"/>
            <p:cNvSpPr txBox="1"/>
            <p:nvPr/>
          </p:nvSpPr>
          <p:spPr>
            <a:xfrm>
              <a:off x="3179525" y="3578663"/>
              <a:ext cx="7668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Arial"/>
                  <a:ea typeface="Arial"/>
                  <a:cs typeface="Arial"/>
                  <a:sym typeface="Arial"/>
                </a:rPr>
                <a:t>K+</a:t>
              </a:r>
              <a:endParaRPr sz="1000" b="0" i="0" u="none" strike="noStrike" cap="none">
                <a:solidFill>
                  <a:srgbClr val="000000"/>
                </a:solidFill>
                <a:latin typeface="Arial"/>
                <a:ea typeface="Arial"/>
                <a:cs typeface="Arial"/>
                <a:sym typeface="Arial"/>
              </a:endParaRPr>
            </a:p>
          </p:txBody>
        </p:sp>
      </p:grpSp>
      <p:grpSp>
        <p:nvGrpSpPr>
          <p:cNvPr id="142" name="Google Shape;142;p7"/>
          <p:cNvGrpSpPr/>
          <p:nvPr/>
        </p:nvGrpSpPr>
        <p:grpSpPr>
          <a:xfrm>
            <a:off x="2507500" y="1257475"/>
            <a:ext cx="6165025" cy="661800"/>
            <a:chOff x="2565825" y="3176525"/>
            <a:chExt cx="6165025" cy="661800"/>
          </a:xfrm>
        </p:grpSpPr>
        <p:cxnSp>
          <p:nvCxnSpPr>
            <p:cNvPr id="143" name="Google Shape;143;p7"/>
            <p:cNvCxnSpPr/>
            <p:nvPr/>
          </p:nvCxnSpPr>
          <p:spPr>
            <a:xfrm>
              <a:off x="2565825" y="3507425"/>
              <a:ext cx="889800" cy="0"/>
            </a:xfrm>
            <a:prstGeom prst="straightConnector1">
              <a:avLst/>
            </a:prstGeom>
            <a:noFill/>
            <a:ln w="38100" cap="flat" cmpd="sng">
              <a:solidFill>
                <a:srgbClr val="9900FF"/>
              </a:solidFill>
              <a:prstDash val="solid"/>
              <a:round/>
              <a:headEnd type="none" w="sm" len="sm"/>
              <a:tailEnd type="triangle" w="med" len="med"/>
            </a:ln>
          </p:spPr>
        </p:cxnSp>
        <p:sp>
          <p:nvSpPr>
            <p:cNvPr id="144" name="Google Shape;144;p7"/>
            <p:cNvSpPr txBox="1"/>
            <p:nvPr/>
          </p:nvSpPr>
          <p:spPr>
            <a:xfrm>
              <a:off x="3535450" y="3176525"/>
              <a:ext cx="5195400" cy="6618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100"/>
                <a:buFont typeface="Arial"/>
                <a:buNone/>
              </a:pPr>
              <a:r>
                <a:rPr lang="en" sz="3100" b="0" i="0" u="none" strike="noStrike" cap="none">
                  <a:solidFill>
                    <a:srgbClr val="9900FF"/>
                  </a:solidFill>
                  <a:latin typeface="Arial"/>
                  <a:ea typeface="Arial"/>
                  <a:cs typeface="Arial"/>
                  <a:sym typeface="Arial"/>
                </a:rPr>
                <a:t>Concentration gradient</a:t>
              </a:r>
              <a:endParaRPr sz="3100" b="0" i="0" u="none" strike="noStrike" cap="none">
                <a:solidFill>
                  <a:srgbClr val="9900FF"/>
                </a:solidFill>
                <a:latin typeface="Arial"/>
                <a:ea typeface="Arial"/>
                <a:cs typeface="Arial"/>
                <a:sym typeface="Arial"/>
              </a:endParaRPr>
            </a:p>
          </p:txBody>
        </p:sp>
      </p:grpSp>
      <p:grpSp>
        <p:nvGrpSpPr>
          <p:cNvPr id="145" name="Google Shape;145;p7"/>
          <p:cNvGrpSpPr/>
          <p:nvPr/>
        </p:nvGrpSpPr>
        <p:grpSpPr>
          <a:xfrm>
            <a:off x="2471350" y="2168150"/>
            <a:ext cx="6201175" cy="661800"/>
            <a:chOff x="2529675" y="4087200"/>
            <a:chExt cx="6201175" cy="661800"/>
          </a:xfrm>
        </p:grpSpPr>
        <p:cxnSp>
          <p:nvCxnSpPr>
            <p:cNvPr id="146" name="Google Shape;146;p7"/>
            <p:cNvCxnSpPr/>
            <p:nvPr/>
          </p:nvCxnSpPr>
          <p:spPr>
            <a:xfrm rot="10800000">
              <a:off x="2529675" y="4418100"/>
              <a:ext cx="962100" cy="0"/>
            </a:xfrm>
            <a:prstGeom prst="straightConnector1">
              <a:avLst/>
            </a:prstGeom>
            <a:noFill/>
            <a:ln w="38100" cap="flat" cmpd="sng">
              <a:solidFill>
                <a:srgbClr val="FF9900"/>
              </a:solidFill>
              <a:prstDash val="solid"/>
              <a:round/>
              <a:headEnd type="none" w="sm" len="sm"/>
              <a:tailEnd type="triangle" w="med" len="med"/>
            </a:ln>
          </p:spPr>
        </p:cxnSp>
        <p:sp>
          <p:nvSpPr>
            <p:cNvPr id="147" name="Google Shape;147;p7"/>
            <p:cNvSpPr txBox="1"/>
            <p:nvPr/>
          </p:nvSpPr>
          <p:spPr>
            <a:xfrm>
              <a:off x="3535450" y="4087200"/>
              <a:ext cx="5195400" cy="6618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100"/>
                <a:buFont typeface="Arial"/>
                <a:buNone/>
              </a:pPr>
              <a:r>
                <a:rPr lang="en" sz="3100" b="0" i="0" u="none" strike="noStrike" cap="none">
                  <a:solidFill>
                    <a:srgbClr val="FF9900"/>
                  </a:solidFill>
                  <a:latin typeface="Arial"/>
                  <a:ea typeface="Arial"/>
                  <a:cs typeface="Arial"/>
                  <a:sym typeface="Arial"/>
                </a:rPr>
                <a:t>Electrical gradient</a:t>
              </a:r>
              <a:endParaRPr sz="3100" b="0" i="0" u="none" strike="noStrike" cap="none">
                <a:solidFill>
                  <a:srgbClr val="FF9900"/>
                </a:solidFill>
                <a:latin typeface="Arial"/>
                <a:ea typeface="Arial"/>
                <a:cs typeface="Arial"/>
                <a:sym typeface="Arial"/>
              </a:endParaRPr>
            </a:p>
          </p:txBody>
        </p:sp>
      </p:grpSp>
      <p:sp>
        <p:nvSpPr>
          <p:cNvPr id="148" name="Google Shape;148;p7"/>
          <p:cNvSpPr/>
          <p:nvPr/>
        </p:nvSpPr>
        <p:spPr>
          <a:xfrm>
            <a:off x="2231450" y="1097575"/>
            <a:ext cx="981600" cy="981600"/>
          </a:xfrm>
          <a:prstGeom prst="mathEqual">
            <a:avLst>
              <a:gd name="adj1" fmla="val 7664"/>
              <a:gd name="adj2" fmla="val 11760"/>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 name="Google Shape;149;p7"/>
          <p:cNvSpPr txBox="1"/>
          <p:nvPr/>
        </p:nvSpPr>
        <p:spPr>
          <a:xfrm>
            <a:off x="2845075" y="1740475"/>
            <a:ext cx="236400" cy="6465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Arial"/>
                <a:ea typeface="Arial"/>
                <a:cs typeface="Arial"/>
                <a:sym typeface="Arial"/>
              </a:rPr>
              <a:t>+</a:t>
            </a: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Arial"/>
                <a:ea typeface="Arial"/>
                <a:cs typeface="Arial"/>
                <a:sym typeface="Arial"/>
              </a:rPr>
              <a:t>+</a:t>
            </a: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Arial"/>
                <a:ea typeface="Arial"/>
                <a:cs typeface="Arial"/>
                <a:sym typeface="Arial"/>
              </a:rPr>
              <a:t>+</a:t>
            </a:r>
            <a:endParaRPr sz="1000" b="0" i="0" u="none" strike="noStrike" cap="none">
              <a:solidFill>
                <a:srgbClr val="000000"/>
              </a:solidFill>
              <a:latin typeface="Arial"/>
              <a:ea typeface="Arial"/>
              <a:cs typeface="Arial"/>
              <a:sym typeface="Arial"/>
            </a:endParaRPr>
          </a:p>
        </p:txBody>
      </p:sp>
      <p:sp>
        <p:nvSpPr>
          <p:cNvPr id="150" name="Google Shape;150;p7"/>
          <p:cNvSpPr txBox="1"/>
          <p:nvPr/>
        </p:nvSpPr>
        <p:spPr>
          <a:xfrm>
            <a:off x="2710325" y="1740475"/>
            <a:ext cx="134700" cy="6465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Arial"/>
                <a:ea typeface="Arial"/>
                <a:cs typeface="Arial"/>
                <a:sym typeface="Arial"/>
              </a:rPr>
              <a:t>-</a:t>
            </a: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Arial"/>
                <a:ea typeface="Arial"/>
                <a:cs typeface="Arial"/>
                <a:sym typeface="Arial"/>
              </a:rPr>
              <a:t>-</a:t>
            </a: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Arial"/>
                <a:ea typeface="Arial"/>
                <a:cs typeface="Arial"/>
                <a:sym typeface="Arial"/>
              </a:rPr>
              <a:t>-</a:t>
            </a:r>
            <a:endParaRPr sz="1000" b="0" i="0" u="none" strike="noStrike" cap="none">
              <a:solidFill>
                <a:srgbClr val="000000"/>
              </a:solidFill>
              <a:latin typeface="Arial"/>
              <a:ea typeface="Arial"/>
              <a:cs typeface="Arial"/>
              <a:sym typeface="Arial"/>
            </a:endParaRPr>
          </a:p>
        </p:txBody>
      </p:sp>
      <p:pic>
        <p:nvPicPr>
          <p:cNvPr id="151" name="Google Shape;151;p7"/>
          <p:cNvPicPr preferRelativeResize="0"/>
          <p:nvPr/>
        </p:nvPicPr>
        <p:blipFill rotWithShape="1">
          <a:blip r:embed="rId3">
            <a:alphaModFix/>
          </a:blip>
          <a:srcRect/>
          <a:stretch/>
        </p:blipFill>
        <p:spPr>
          <a:xfrm>
            <a:off x="2984550" y="3557000"/>
            <a:ext cx="2482200" cy="827400"/>
          </a:xfrm>
          <a:prstGeom prst="rect">
            <a:avLst/>
          </a:prstGeom>
          <a:noFill/>
          <a:ln>
            <a:noFill/>
          </a:ln>
        </p:spPr>
      </p:pic>
      <p:sp>
        <p:nvSpPr>
          <p:cNvPr id="152" name="Google Shape;152;p7"/>
          <p:cNvSpPr txBox="1">
            <a:spLocks noGrp="1"/>
          </p:cNvSpPr>
          <p:nvPr>
            <p:ph type="title"/>
          </p:nvPr>
        </p:nvSpPr>
        <p:spPr>
          <a:xfrm>
            <a:off x="512625" y="31367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990"/>
              <a:buNone/>
            </a:pPr>
            <a:r>
              <a:rPr lang="en" sz="1779">
                <a:solidFill>
                  <a:srgbClr val="202124"/>
                </a:solidFill>
                <a:highlight>
                  <a:srgbClr val="FFFFFF"/>
                </a:highlight>
                <a:latin typeface="Arial"/>
                <a:ea typeface="Arial"/>
                <a:cs typeface="Arial"/>
                <a:sym typeface="Arial"/>
              </a:rPr>
              <a:t>The </a:t>
            </a:r>
            <a:r>
              <a:rPr lang="en" sz="1779" b="1">
                <a:solidFill>
                  <a:srgbClr val="202124"/>
                </a:solidFill>
                <a:highlight>
                  <a:srgbClr val="FFFFFF"/>
                </a:highlight>
                <a:latin typeface="Arial"/>
                <a:ea typeface="Arial"/>
                <a:cs typeface="Arial"/>
                <a:sym typeface="Arial"/>
              </a:rPr>
              <a:t>equilibrium potential</a:t>
            </a:r>
            <a:r>
              <a:rPr lang="en" sz="1779">
                <a:solidFill>
                  <a:srgbClr val="202124"/>
                </a:solidFill>
                <a:highlight>
                  <a:srgbClr val="FFFFFF"/>
                </a:highlight>
                <a:latin typeface="Arial"/>
                <a:ea typeface="Arial"/>
                <a:cs typeface="Arial"/>
                <a:sym typeface="Arial"/>
              </a:rPr>
              <a:t> is calculated by the Nernst equation:</a:t>
            </a:r>
            <a:endParaRPr sz="1779">
              <a:solidFill>
                <a:srgbClr val="202124"/>
              </a:solidFill>
              <a:highlight>
                <a:srgbClr val="FFFFFF"/>
              </a:highlight>
              <a:latin typeface="Arial"/>
              <a:ea typeface="Arial"/>
              <a:cs typeface="Arial"/>
              <a:sym typeface="Arial"/>
            </a:endParaRPr>
          </a:p>
          <a:p>
            <a:pPr marL="457200" lvl="0" indent="0" algn="l" rtl="0">
              <a:lnSpc>
                <a:spcPct val="100000"/>
              </a:lnSpc>
              <a:spcBef>
                <a:spcPts val="0"/>
              </a:spcBef>
              <a:spcAft>
                <a:spcPts val="0"/>
              </a:spcAft>
              <a:buSzPts val="2800"/>
              <a:buNone/>
            </a:pPr>
            <a:r>
              <a:rPr lang="en" sz="1779">
                <a:solidFill>
                  <a:srgbClr val="202124"/>
                </a:solidFill>
                <a:highlight>
                  <a:srgbClr val="FFFFFF"/>
                </a:highlight>
                <a:latin typeface="Arial"/>
                <a:ea typeface="Arial"/>
                <a:cs typeface="Arial"/>
                <a:sym typeface="Arial"/>
              </a:rPr>
              <a:t>  </a:t>
            </a:r>
            <a:endParaRPr sz="1779">
              <a:solidFill>
                <a:srgbClr val="202124"/>
              </a:solidFill>
              <a:highlight>
                <a:srgbClr val="FFFFFF"/>
              </a:highlight>
              <a:latin typeface="Arial"/>
              <a:ea typeface="Arial"/>
              <a:cs typeface="Arial"/>
              <a:sym typeface="Arial"/>
            </a:endParaRPr>
          </a:p>
        </p:txBody>
      </p:sp>
      <p:sp>
        <p:nvSpPr>
          <p:cNvPr id="153" name="Google Shape;153;p7"/>
          <p:cNvSpPr txBox="1">
            <a:spLocks noGrp="1"/>
          </p:cNvSpPr>
          <p:nvPr>
            <p:ph type="title"/>
          </p:nvPr>
        </p:nvSpPr>
        <p:spPr>
          <a:xfrm>
            <a:off x="398250" y="45127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990"/>
              <a:buNone/>
            </a:pPr>
            <a:r>
              <a:rPr lang="en" sz="1779">
                <a:solidFill>
                  <a:srgbClr val="202124"/>
                </a:solidFill>
                <a:highlight>
                  <a:srgbClr val="FFFFFF"/>
                </a:highlight>
                <a:latin typeface="Arial"/>
                <a:ea typeface="Arial"/>
                <a:cs typeface="Arial"/>
                <a:sym typeface="Arial"/>
              </a:rPr>
              <a:t>Because neurons are mainly permeable to K+ at rest, their resting membrane potentials are close to K+’s equilibrium potential, which is negative.</a:t>
            </a:r>
            <a:endParaRPr sz="1779">
              <a:solidFill>
                <a:srgbClr val="202124"/>
              </a:solidFill>
              <a:highlight>
                <a:srgbClr val="FFFFFF"/>
              </a:highlight>
              <a:latin typeface="Arial"/>
              <a:ea typeface="Arial"/>
              <a:cs typeface="Arial"/>
              <a:sym typeface="Arial"/>
            </a:endParaRPr>
          </a:p>
          <a:p>
            <a:pPr marL="457200" lvl="0" indent="0" algn="l" rtl="0">
              <a:lnSpc>
                <a:spcPct val="100000"/>
              </a:lnSpc>
              <a:spcBef>
                <a:spcPts val="0"/>
              </a:spcBef>
              <a:spcAft>
                <a:spcPts val="0"/>
              </a:spcAft>
              <a:buSzPts val="2800"/>
              <a:buNone/>
            </a:pPr>
            <a:r>
              <a:rPr lang="en" sz="1779">
                <a:solidFill>
                  <a:srgbClr val="202124"/>
                </a:solidFill>
                <a:highlight>
                  <a:srgbClr val="FFFFFF"/>
                </a:highlight>
                <a:latin typeface="Arial"/>
                <a:ea typeface="Arial"/>
                <a:cs typeface="Arial"/>
                <a:sym typeface="Arial"/>
              </a:rPr>
              <a:t>  </a:t>
            </a:r>
            <a:endParaRPr sz="1779">
              <a:solidFill>
                <a:srgbClr val="202124"/>
              </a:solidFill>
              <a:highlight>
                <a:srgbClr val="FFFFFF"/>
              </a:highlight>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48"/>
                                        </p:tgtEl>
                                        <p:attrNameLst>
                                          <p:attrName>style.visibility</p:attrName>
                                        </p:attrNameLst>
                                      </p:cBhvr>
                                      <p:to>
                                        <p:strVal val="visible"/>
                                      </p:to>
                                    </p:set>
                                    <p:animEffect transition="in" filter="fade">
                                      <p:cBhvr>
                                        <p:cTn id="11" dur="1000"/>
                                        <p:tgtEl>
                                          <p:spTgt spid="148"/>
                                        </p:tgtEl>
                                      </p:cBhvr>
                                    </p:animEffect>
                                  </p:childTnLst>
                                </p:cTn>
                              </p:par>
                              <p:par>
                                <p:cTn id="12" presetID="10" presetClass="entr" presetSubtype="0" fill="hold" nodeType="withEffect">
                                  <p:stCondLst>
                                    <p:cond delay="0"/>
                                  </p:stCondLst>
                                  <p:childTnLst>
                                    <p:set>
                                      <p:cBhvr>
                                        <p:cTn id="13" dur="1" fill="hold">
                                          <p:stCondLst>
                                            <p:cond delay="0"/>
                                          </p:stCondLst>
                                        </p:cTn>
                                        <p:tgtEl>
                                          <p:spTgt spid="137"/>
                                        </p:tgtEl>
                                        <p:attrNameLst>
                                          <p:attrName>style.visibility</p:attrName>
                                        </p:attrNameLst>
                                      </p:cBhvr>
                                      <p:to>
                                        <p:strVal val="visible"/>
                                      </p:to>
                                    </p:set>
                                    <p:animEffect transition="in" filter="fade">
                                      <p:cBhvr>
                                        <p:cTn id="14" dur="1000"/>
                                        <p:tgtEl>
                                          <p:spTgt spid="13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2"/>
                                        </p:tgtEl>
                                        <p:attrNameLst>
                                          <p:attrName>style.visibility</p:attrName>
                                        </p:attrNameLst>
                                      </p:cBhvr>
                                      <p:to>
                                        <p:strVal val="visible"/>
                                      </p:to>
                                    </p:set>
                                    <p:animEffect transition="in" filter="fade">
                                      <p:cBhvr>
                                        <p:cTn id="19" dur="1000"/>
                                        <p:tgtEl>
                                          <p:spTgt spid="14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49"/>
                                        </p:tgtEl>
                                        <p:attrNameLst>
                                          <p:attrName>style.visibility</p:attrName>
                                        </p:attrNameLst>
                                      </p:cBhvr>
                                      <p:to>
                                        <p:strVal val="visible"/>
                                      </p:to>
                                    </p:set>
                                    <p:animEffect transition="in" filter="fade">
                                      <p:cBhvr>
                                        <p:cTn id="24" dur="1000"/>
                                        <p:tgtEl>
                                          <p:spTgt spid="149"/>
                                        </p:tgtEl>
                                      </p:cBhvr>
                                    </p:animEffect>
                                  </p:childTnLst>
                                </p:cTn>
                              </p:par>
                              <p:par>
                                <p:cTn id="25" presetID="10" presetClass="entr" presetSubtype="0" fill="hold" nodeType="withEffect">
                                  <p:stCondLst>
                                    <p:cond delay="0"/>
                                  </p:stCondLst>
                                  <p:childTnLst>
                                    <p:set>
                                      <p:cBhvr>
                                        <p:cTn id="26" dur="1" fill="hold">
                                          <p:stCondLst>
                                            <p:cond delay="0"/>
                                          </p:stCondLst>
                                        </p:cTn>
                                        <p:tgtEl>
                                          <p:spTgt spid="150"/>
                                        </p:tgtEl>
                                        <p:attrNameLst>
                                          <p:attrName>style.visibility</p:attrName>
                                        </p:attrNameLst>
                                      </p:cBhvr>
                                      <p:to>
                                        <p:strVal val="visible"/>
                                      </p:to>
                                    </p:set>
                                    <p:animEffect transition="in" filter="fade">
                                      <p:cBhvr>
                                        <p:cTn id="27" dur="1000"/>
                                        <p:tgtEl>
                                          <p:spTgt spid="1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5"/>
                                        </p:tgtEl>
                                        <p:attrNameLst>
                                          <p:attrName>style.visibility</p:attrName>
                                        </p:attrNameLst>
                                      </p:cBhvr>
                                      <p:to>
                                        <p:strVal val="visible"/>
                                      </p:to>
                                    </p:set>
                                    <p:animEffect transition="in" filter="fade">
                                      <p:cBhvr>
                                        <p:cTn id="32" dur="1000"/>
                                        <p:tgtEl>
                                          <p:spTgt spid="14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2"/>
                                        </p:tgtEl>
                                        <p:attrNameLst>
                                          <p:attrName>style.visibility</p:attrName>
                                        </p:attrNameLst>
                                      </p:cBhvr>
                                      <p:to>
                                        <p:strVal val="visible"/>
                                      </p:to>
                                    </p:set>
                                    <p:animEffect transition="in" filter="fade">
                                      <p:cBhvr>
                                        <p:cTn id="37" dur="1000"/>
                                        <p:tgtEl>
                                          <p:spTgt spid="152"/>
                                        </p:tgtEl>
                                      </p:cBhvr>
                                    </p:animEffect>
                                  </p:childTnLst>
                                </p:cTn>
                              </p:par>
                              <p:par>
                                <p:cTn id="38" presetID="10" presetClass="entr" presetSubtype="0" fill="hold" nodeType="withEffect">
                                  <p:stCondLst>
                                    <p:cond delay="0"/>
                                  </p:stCondLst>
                                  <p:childTnLst>
                                    <p:set>
                                      <p:cBhvr>
                                        <p:cTn id="39" dur="1" fill="hold">
                                          <p:stCondLst>
                                            <p:cond delay="0"/>
                                          </p:stCondLst>
                                        </p:cTn>
                                        <p:tgtEl>
                                          <p:spTgt spid="151"/>
                                        </p:tgtEl>
                                        <p:attrNameLst>
                                          <p:attrName>style.visibility</p:attrName>
                                        </p:attrNameLst>
                                      </p:cBhvr>
                                      <p:to>
                                        <p:strVal val="visible"/>
                                      </p:to>
                                    </p:set>
                                    <p:animEffect transition="in" filter="fade">
                                      <p:cBhvr>
                                        <p:cTn id="40" dur="1000"/>
                                        <p:tgtEl>
                                          <p:spTgt spid="15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53"/>
                                        </p:tgtEl>
                                        <p:attrNameLst>
                                          <p:attrName>style.visibility</p:attrName>
                                        </p:attrNameLst>
                                      </p:cBhvr>
                                      <p:to>
                                        <p:strVal val="visible"/>
                                      </p:to>
                                    </p:set>
                                    <p:animEffect transition="in" filter="fade">
                                      <p:cBhvr>
                                        <p:cTn id="45" dur="10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8"/>
          <p:cNvSpPr txBox="1">
            <a:spLocks noGrp="1"/>
          </p:cNvSpPr>
          <p:nvPr>
            <p:ph type="title"/>
          </p:nvPr>
        </p:nvSpPr>
        <p:spPr>
          <a:xfrm>
            <a:off x="311700" y="693125"/>
            <a:ext cx="8520600" cy="572700"/>
          </a:xfrm>
          <a:prstGeom prst="rect">
            <a:avLst/>
          </a:prstGeom>
          <a:noFill/>
          <a:ln>
            <a:noFill/>
          </a:ln>
        </p:spPr>
        <p:txBody>
          <a:bodyPr spcFirstLastPara="1" wrap="square" lIns="91425" tIns="91425" rIns="91425" bIns="91425" anchor="t" anchorCtr="0">
            <a:normAutofit fontScale="90000"/>
          </a:bodyPr>
          <a:lstStyle/>
          <a:p>
            <a:pPr marL="457200" lvl="0" indent="-388620" algn="l" rtl="0">
              <a:lnSpc>
                <a:spcPct val="100000"/>
              </a:lnSpc>
              <a:spcBef>
                <a:spcPts val="0"/>
              </a:spcBef>
              <a:spcAft>
                <a:spcPts val="0"/>
              </a:spcAft>
              <a:buSzPct val="100000"/>
              <a:buAutoNum type="arabicPeriod"/>
            </a:pPr>
            <a:r>
              <a:rPr lang="en"/>
              <a:t>During an action potential, </a:t>
            </a:r>
            <a:r>
              <a:rPr lang="en" b="1" i="1"/>
              <a:t>permeability</a:t>
            </a:r>
            <a:r>
              <a:rPr lang="en"/>
              <a:t> of ions change when </a:t>
            </a:r>
            <a:r>
              <a:rPr lang="en" b="1" i="1"/>
              <a:t>channels</a:t>
            </a:r>
            <a:r>
              <a:rPr lang="en"/>
              <a:t> for specific ions open or close.</a:t>
            </a:r>
            <a:endParaRPr/>
          </a:p>
          <a:p>
            <a:pPr marL="457200" lvl="0" indent="-388620" algn="l" rtl="0">
              <a:lnSpc>
                <a:spcPct val="100000"/>
              </a:lnSpc>
              <a:spcBef>
                <a:spcPts val="0"/>
              </a:spcBef>
              <a:spcAft>
                <a:spcPts val="0"/>
              </a:spcAft>
              <a:buSzPct val="100000"/>
              <a:buAutoNum type="arabicPeriod"/>
            </a:pPr>
            <a:r>
              <a:rPr lang="en"/>
              <a:t>If an ion’s channel opens, it will move across the membrane </a:t>
            </a:r>
            <a:r>
              <a:rPr lang="en" b="1" i="1"/>
              <a:t>toward its equilibrium</a:t>
            </a:r>
            <a:r>
              <a:rPr lang="en"/>
              <a:t> </a:t>
            </a:r>
            <a:r>
              <a:rPr lang="en" b="1" i="1"/>
              <a:t>potential</a:t>
            </a:r>
            <a:r>
              <a:rPr lang="en"/>
              <a:t>, changing the neuron’s membrane potential.</a:t>
            </a:r>
            <a:endParaRPr/>
          </a:p>
          <a:p>
            <a:pPr marL="457200" lvl="0" indent="-388620" algn="l" rtl="0">
              <a:lnSpc>
                <a:spcPct val="100000"/>
              </a:lnSpc>
              <a:spcBef>
                <a:spcPts val="0"/>
              </a:spcBef>
              <a:spcAft>
                <a:spcPts val="0"/>
              </a:spcAft>
              <a:buSzPct val="100000"/>
              <a:buAutoNum type="arabicPeriod"/>
            </a:pPr>
            <a:r>
              <a:rPr lang="en"/>
              <a:t>Explore how ionic movements drive membrane potential change in this jamboard breakout session:</a:t>
            </a:r>
            <a:endParaRPr/>
          </a:p>
          <a:p>
            <a:pPr marL="0" lvl="0" indent="0" algn="ctr" rtl="0">
              <a:lnSpc>
                <a:spcPct val="100000"/>
              </a:lnSpc>
              <a:spcBef>
                <a:spcPts val="0"/>
              </a:spcBef>
              <a:spcAft>
                <a:spcPts val="0"/>
              </a:spcAft>
              <a:buSzPct val="111111"/>
              <a:buNone/>
            </a:pPr>
            <a:endParaRPr/>
          </a:p>
          <a:p>
            <a:pPr marL="0" lvl="0" indent="0" algn="ctr" rtl="0">
              <a:lnSpc>
                <a:spcPct val="100000"/>
              </a:lnSpc>
              <a:spcBef>
                <a:spcPts val="0"/>
              </a:spcBef>
              <a:spcAft>
                <a:spcPts val="0"/>
              </a:spcAft>
              <a:buSzPct val="217104"/>
              <a:buNone/>
            </a:pPr>
            <a:r>
              <a:rPr lang="en" sz="1433" u="sng">
                <a:solidFill>
                  <a:schemeClr val="hlink"/>
                </a:solidFill>
                <a:hlinkClick r:id="rId3"/>
              </a:rPr>
              <a:t>https://jamboard.google.com/d/1qOn24VMpZk5nROrIoiXy_OZARMnFrN9Oi1ZXMyqwIEk/viewer?ts=6059fd79&amp;f=0</a:t>
            </a:r>
            <a:endParaRPr sz="3133"/>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grpSp>
        <p:nvGrpSpPr>
          <p:cNvPr id="163" name="Google Shape;163;p9"/>
          <p:cNvGrpSpPr/>
          <p:nvPr/>
        </p:nvGrpSpPr>
        <p:grpSpPr>
          <a:xfrm>
            <a:off x="2950420" y="62420"/>
            <a:ext cx="2901502" cy="4130889"/>
            <a:chOff x="2490800" y="-713050"/>
            <a:chExt cx="3596755" cy="5120725"/>
          </a:xfrm>
        </p:grpSpPr>
        <p:sp>
          <p:nvSpPr>
            <p:cNvPr id="164" name="Google Shape;164;p9"/>
            <p:cNvSpPr/>
            <p:nvPr/>
          </p:nvSpPr>
          <p:spPr>
            <a:xfrm>
              <a:off x="2490800" y="1344975"/>
              <a:ext cx="1119600" cy="3062700"/>
            </a:xfrm>
            <a:prstGeom prst="rect">
              <a:avLst/>
            </a:prstGeom>
            <a:solidFill>
              <a:srgbClr val="CC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highlight>
                  <a:srgbClr val="F4CCCC"/>
                </a:highlight>
                <a:latin typeface="Arial"/>
                <a:ea typeface="Arial"/>
                <a:cs typeface="Arial"/>
                <a:sym typeface="Arial"/>
              </a:endParaRPr>
            </a:p>
          </p:txBody>
        </p:sp>
        <p:sp>
          <p:nvSpPr>
            <p:cNvPr id="165" name="Google Shape;165;p9"/>
            <p:cNvSpPr txBox="1"/>
            <p:nvPr/>
          </p:nvSpPr>
          <p:spPr>
            <a:xfrm rot="-1799802">
              <a:off x="2558962" y="165875"/>
              <a:ext cx="3648963" cy="496095"/>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Resting membrane potential</a:t>
              </a:r>
              <a:endParaRPr sz="1400" b="0" i="0" u="none" strike="noStrike" cap="none">
                <a:solidFill>
                  <a:srgbClr val="000000"/>
                </a:solidFill>
                <a:latin typeface="Arial"/>
                <a:ea typeface="Arial"/>
                <a:cs typeface="Arial"/>
                <a:sym typeface="Arial"/>
              </a:endParaRPr>
            </a:p>
          </p:txBody>
        </p:sp>
      </p:grpSp>
      <p:grpSp>
        <p:nvGrpSpPr>
          <p:cNvPr id="166" name="Google Shape;166;p9"/>
          <p:cNvGrpSpPr/>
          <p:nvPr/>
        </p:nvGrpSpPr>
        <p:grpSpPr>
          <a:xfrm>
            <a:off x="3853601" y="376075"/>
            <a:ext cx="2284603" cy="3817234"/>
            <a:chOff x="3610400" y="-324238"/>
            <a:chExt cx="2832035" cy="4731913"/>
          </a:xfrm>
        </p:grpSpPr>
        <p:sp>
          <p:nvSpPr>
            <p:cNvPr id="167" name="Google Shape;167;p9"/>
            <p:cNvSpPr/>
            <p:nvPr/>
          </p:nvSpPr>
          <p:spPr>
            <a:xfrm>
              <a:off x="3610400" y="1344975"/>
              <a:ext cx="614700" cy="3062700"/>
            </a:xfrm>
            <a:prstGeom prst="rect">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8" name="Google Shape;168;p9"/>
            <p:cNvSpPr txBox="1"/>
            <p:nvPr/>
          </p:nvSpPr>
          <p:spPr>
            <a:xfrm rot="-1799796">
              <a:off x="3639427" y="360287"/>
              <a:ext cx="2871295" cy="496095"/>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Depolarization</a:t>
              </a:r>
              <a:endParaRPr sz="1400" b="0" i="0" u="none" strike="noStrike" cap="none">
                <a:solidFill>
                  <a:srgbClr val="000000"/>
                </a:solidFill>
                <a:latin typeface="Arial"/>
                <a:ea typeface="Arial"/>
                <a:cs typeface="Arial"/>
                <a:sym typeface="Arial"/>
              </a:endParaRPr>
            </a:p>
          </p:txBody>
        </p:sp>
      </p:grpSp>
      <p:grpSp>
        <p:nvGrpSpPr>
          <p:cNvPr id="169" name="Google Shape;169;p9"/>
          <p:cNvGrpSpPr/>
          <p:nvPr/>
        </p:nvGrpSpPr>
        <p:grpSpPr>
          <a:xfrm>
            <a:off x="4349479" y="376075"/>
            <a:ext cx="2576770" cy="3817234"/>
            <a:chOff x="4225100" y="-324238"/>
            <a:chExt cx="3194210" cy="4731913"/>
          </a:xfrm>
        </p:grpSpPr>
        <p:sp>
          <p:nvSpPr>
            <p:cNvPr id="170" name="Google Shape;170;p9"/>
            <p:cNvSpPr/>
            <p:nvPr/>
          </p:nvSpPr>
          <p:spPr>
            <a:xfrm>
              <a:off x="4225100" y="1344975"/>
              <a:ext cx="1427100" cy="30627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p9"/>
            <p:cNvSpPr txBox="1"/>
            <p:nvPr/>
          </p:nvSpPr>
          <p:spPr>
            <a:xfrm rot="-1799796">
              <a:off x="4616302" y="360287"/>
              <a:ext cx="2871295" cy="496095"/>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Repolarization</a:t>
              </a:r>
              <a:endParaRPr sz="1400" b="0" i="0" u="none" strike="noStrike" cap="none">
                <a:solidFill>
                  <a:srgbClr val="000000"/>
                </a:solidFill>
                <a:latin typeface="Arial"/>
                <a:ea typeface="Arial"/>
                <a:cs typeface="Arial"/>
                <a:sym typeface="Arial"/>
              </a:endParaRPr>
            </a:p>
          </p:txBody>
        </p:sp>
      </p:grpSp>
      <p:pic>
        <p:nvPicPr>
          <p:cNvPr id="172" name="Google Shape;172;p9"/>
          <p:cNvPicPr preferRelativeResize="0"/>
          <p:nvPr/>
        </p:nvPicPr>
        <p:blipFill rotWithShape="1">
          <a:blip r:embed="rId3">
            <a:alphaModFix/>
          </a:blip>
          <a:srcRect t="25261" r="15332"/>
          <a:stretch/>
        </p:blipFill>
        <p:spPr>
          <a:xfrm>
            <a:off x="1922100" y="1550650"/>
            <a:ext cx="4524278" cy="2795599"/>
          </a:xfrm>
          <a:prstGeom prst="rect">
            <a:avLst/>
          </a:prstGeom>
          <a:noFill/>
          <a:ln>
            <a:noFill/>
          </a:ln>
        </p:spPr>
      </p:pic>
      <p:sp>
        <p:nvSpPr>
          <p:cNvPr id="173" name="Google Shape;173;p9"/>
          <p:cNvSpPr txBox="1"/>
          <p:nvPr/>
        </p:nvSpPr>
        <p:spPr>
          <a:xfrm>
            <a:off x="2763799" y="4280650"/>
            <a:ext cx="33264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Time (ms)</a:t>
            </a:r>
            <a:endParaRPr sz="1400" b="0" i="0" u="none" strike="noStrike" cap="none">
              <a:solidFill>
                <a:srgbClr val="000000"/>
              </a:solidFill>
              <a:latin typeface="Arial"/>
              <a:ea typeface="Arial"/>
              <a:cs typeface="Arial"/>
              <a:sym typeface="Arial"/>
            </a:endParaRPr>
          </a:p>
        </p:txBody>
      </p:sp>
      <p:cxnSp>
        <p:nvCxnSpPr>
          <p:cNvPr id="174" name="Google Shape;174;p9"/>
          <p:cNvCxnSpPr/>
          <p:nvPr/>
        </p:nvCxnSpPr>
        <p:spPr>
          <a:xfrm>
            <a:off x="2919225" y="1751350"/>
            <a:ext cx="3406800" cy="0"/>
          </a:xfrm>
          <a:prstGeom prst="straightConnector1">
            <a:avLst/>
          </a:prstGeom>
          <a:noFill/>
          <a:ln w="38100" cap="flat" cmpd="sng">
            <a:solidFill>
              <a:srgbClr val="FF00FF"/>
            </a:solidFill>
            <a:prstDash val="dash"/>
            <a:round/>
            <a:headEnd type="none" w="sm" len="sm"/>
            <a:tailEnd type="none" w="sm" len="sm"/>
          </a:ln>
        </p:spPr>
      </p:cxnSp>
      <p:sp>
        <p:nvSpPr>
          <p:cNvPr id="175" name="Google Shape;175;p9"/>
          <p:cNvSpPr txBox="1"/>
          <p:nvPr/>
        </p:nvSpPr>
        <p:spPr>
          <a:xfrm>
            <a:off x="6392750" y="1551250"/>
            <a:ext cx="25767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FF00FF"/>
                </a:solidFill>
                <a:latin typeface="Arial"/>
                <a:ea typeface="Arial"/>
                <a:cs typeface="Arial"/>
                <a:sym typeface="Arial"/>
              </a:rPr>
              <a:t>Na+ equilibrium potential</a:t>
            </a:r>
            <a:endParaRPr sz="1400" b="0" i="0" u="none" strike="noStrike" cap="none">
              <a:solidFill>
                <a:srgbClr val="FF00FF"/>
              </a:solidFill>
              <a:latin typeface="Arial"/>
              <a:ea typeface="Arial"/>
              <a:cs typeface="Arial"/>
              <a:sym typeface="Arial"/>
            </a:endParaRPr>
          </a:p>
        </p:txBody>
      </p:sp>
      <p:cxnSp>
        <p:nvCxnSpPr>
          <p:cNvPr id="176" name="Google Shape;176;p9"/>
          <p:cNvCxnSpPr/>
          <p:nvPr/>
        </p:nvCxnSpPr>
        <p:spPr>
          <a:xfrm>
            <a:off x="2919225" y="4079475"/>
            <a:ext cx="3406800" cy="0"/>
          </a:xfrm>
          <a:prstGeom prst="straightConnector1">
            <a:avLst/>
          </a:prstGeom>
          <a:noFill/>
          <a:ln w="38100" cap="flat" cmpd="sng">
            <a:solidFill>
              <a:srgbClr val="0000FF"/>
            </a:solidFill>
            <a:prstDash val="dash"/>
            <a:round/>
            <a:headEnd type="none" w="sm" len="sm"/>
            <a:tailEnd type="none" w="sm" len="sm"/>
          </a:ln>
        </p:spPr>
      </p:cxnSp>
      <p:sp>
        <p:nvSpPr>
          <p:cNvPr id="177" name="Google Shape;177;p9"/>
          <p:cNvSpPr txBox="1"/>
          <p:nvPr/>
        </p:nvSpPr>
        <p:spPr>
          <a:xfrm>
            <a:off x="6392750" y="3879375"/>
            <a:ext cx="25767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FF"/>
                </a:solidFill>
                <a:latin typeface="Arial"/>
                <a:ea typeface="Arial"/>
                <a:cs typeface="Arial"/>
                <a:sym typeface="Arial"/>
              </a:rPr>
              <a:t>K+ equilibrium potential</a:t>
            </a:r>
            <a:endParaRPr sz="1400" b="0" i="0" u="none" strike="noStrike" cap="none">
              <a:solidFill>
                <a:srgbClr val="0000FF"/>
              </a:solidFill>
              <a:latin typeface="Arial"/>
              <a:ea typeface="Arial"/>
              <a:cs typeface="Arial"/>
              <a:sym typeface="Arial"/>
            </a:endParaRPr>
          </a:p>
        </p:txBody>
      </p:sp>
      <p:sp>
        <p:nvSpPr>
          <p:cNvPr id="178" name="Google Shape;178;p9"/>
          <p:cNvSpPr txBox="1">
            <a:spLocks noGrp="1"/>
          </p:cNvSpPr>
          <p:nvPr>
            <p:ph type="title"/>
          </p:nvPr>
        </p:nvSpPr>
        <p:spPr>
          <a:xfrm>
            <a:off x="101775" y="62450"/>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Jamboard activity answer:</a:t>
            </a:r>
            <a:endParaRPr/>
          </a:p>
          <a:p>
            <a:pPr marL="0" lvl="0" indent="0" algn="l" rtl="0">
              <a:lnSpc>
                <a:spcPct val="100000"/>
              </a:lnSpc>
              <a:spcBef>
                <a:spcPts val="0"/>
              </a:spcBef>
              <a:spcAft>
                <a:spcPts val="0"/>
              </a:spcAft>
              <a:buSzPct val="111111"/>
              <a:buNone/>
            </a:pPr>
            <a:endParaRPr/>
          </a:p>
          <a:p>
            <a:pPr marL="0" lvl="0" indent="0" algn="l" rtl="0">
              <a:lnSpc>
                <a:spcPct val="100000"/>
              </a:lnSpc>
              <a:spcBef>
                <a:spcPts val="0"/>
              </a:spcBef>
              <a:spcAft>
                <a:spcPts val="0"/>
              </a:spcAft>
              <a:buSzPct val="111111"/>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933</Words>
  <Application>Microsoft Macintosh PowerPoint</Application>
  <PresentationFormat>On-screen Show (16:9)</PresentationFormat>
  <Paragraphs>117</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Light</vt:lpstr>
      <vt:lpstr>Understanding the  Action Potential</vt:lpstr>
      <vt:lpstr>Learning goal</vt:lpstr>
      <vt:lpstr>Learning objectives   Students will be able to:</vt:lpstr>
      <vt:lpstr>Electric Potential</vt:lpstr>
      <vt:lpstr>Concentration Gradient</vt:lpstr>
      <vt:lpstr>Concentration gradients of charged ions create membrane potentials </vt:lpstr>
      <vt:lpstr>The equilibrium potential is the electrical potential difference across the cell membrane that exactly balances the concentration gradient for an ion.    </vt:lpstr>
      <vt:lpstr>During an action potential, permeability of ions change when channels for specific ions open or close. If an ion’s channel opens, it will move across the membrane toward its equilibrium potential, changing the neuron’s membrane potential. Explore how ionic movements drive membrane potential change in this jamboard breakout session:  https://jamboard.google.com/d/1qOn24VMpZk5nROrIoiXy_OZARMnFrN9Oi1ZXMyqwIEk/viewer?ts=6059fd79&amp;f=0</vt:lpstr>
      <vt:lpstr>Jamboard activity answer:  </vt:lpstr>
      <vt:lpstr>PowerPoint Presentation</vt:lpstr>
      <vt:lpstr>Group discussions</vt:lpstr>
      <vt:lpstr>Group discussion questions</vt:lpstr>
      <vt:lpstr>Answers</vt:lpstr>
      <vt:lpstr>Muddiest 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Action Potential</dc:title>
  <cp:lastModifiedBy>Ni Feng</cp:lastModifiedBy>
  <cp:revision>1</cp:revision>
  <dcterms:modified xsi:type="dcterms:W3CDTF">2021-09-07T03:24:53Z</dcterms:modified>
</cp:coreProperties>
</file>